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8" r:id="rId4"/>
    <p:sldId id="369" r:id="rId5"/>
    <p:sldId id="273" r:id="rId6"/>
    <p:sldId id="368" r:id="rId7"/>
    <p:sldId id="259" r:id="rId8"/>
    <p:sldId id="262" r:id="rId9"/>
    <p:sldId id="370" r:id="rId10"/>
    <p:sldId id="371" r:id="rId11"/>
    <p:sldId id="337" r:id="rId12"/>
    <p:sldId id="275" r:id="rId13"/>
    <p:sldId id="372" r:id="rId14"/>
    <p:sldId id="292" r:id="rId15"/>
    <p:sldId id="383" r:id="rId16"/>
    <p:sldId id="261" r:id="rId17"/>
    <p:sldId id="286" r:id="rId18"/>
    <p:sldId id="276" r:id="rId19"/>
    <p:sldId id="373" r:id="rId20"/>
    <p:sldId id="260" r:id="rId21"/>
    <p:sldId id="309" r:id="rId22"/>
    <p:sldId id="375" r:id="rId23"/>
    <p:sldId id="339" r:id="rId24"/>
    <p:sldId id="264" r:id="rId25"/>
    <p:sldId id="382" r:id="rId26"/>
    <p:sldId id="263" r:id="rId27"/>
    <p:sldId id="277" r:id="rId28"/>
    <p:sldId id="281" r:id="rId29"/>
    <p:sldId id="295" r:id="rId30"/>
    <p:sldId id="268" r:id="rId31"/>
    <p:sldId id="345" r:id="rId32"/>
    <p:sldId id="299" r:id="rId33"/>
    <p:sldId id="326" r:id="rId34"/>
    <p:sldId id="378" r:id="rId35"/>
    <p:sldId id="301" r:id="rId36"/>
    <p:sldId id="331" r:id="rId37"/>
    <p:sldId id="376" r:id="rId38"/>
    <p:sldId id="379" r:id="rId39"/>
    <p:sldId id="349" r:id="rId40"/>
    <p:sldId id="384" r:id="rId41"/>
    <p:sldId id="3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6F2893-9275-0642-95C0-6533C37E1CCD}">
          <p14:sldIdLst>
            <p14:sldId id="256"/>
            <p14:sldId id="257"/>
            <p14:sldId id="258"/>
            <p14:sldId id="369"/>
            <p14:sldId id="273"/>
            <p14:sldId id="368"/>
            <p14:sldId id="259"/>
            <p14:sldId id="262"/>
            <p14:sldId id="370"/>
            <p14:sldId id="371"/>
            <p14:sldId id="337"/>
            <p14:sldId id="275"/>
            <p14:sldId id="372"/>
            <p14:sldId id="292"/>
          </p14:sldIdLst>
        </p14:section>
        <p14:section name="non-parametric approaches" id="{BA305E8A-8985-A049-8935-25D09626DA5B}">
          <p14:sldIdLst>
            <p14:sldId id="383"/>
            <p14:sldId id="261"/>
            <p14:sldId id="286"/>
            <p14:sldId id="276"/>
            <p14:sldId id="373"/>
          </p14:sldIdLst>
        </p14:section>
        <p14:section name="parametric approaches" id="{CD1BF06B-F99E-2642-A0F0-E9A168742EB6}">
          <p14:sldIdLst>
            <p14:sldId id="260"/>
            <p14:sldId id="309"/>
            <p14:sldId id="375"/>
            <p14:sldId id="339"/>
            <p14:sldId id="264"/>
            <p14:sldId id="382"/>
            <p14:sldId id="263"/>
            <p14:sldId id="277"/>
            <p14:sldId id="281"/>
            <p14:sldId id="295"/>
            <p14:sldId id="268"/>
            <p14:sldId id="345"/>
            <p14:sldId id="299"/>
            <p14:sldId id="326"/>
            <p14:sldId id="378"/>
            <p14:sldId id="301"/>
            <p14:sldId id="331"/>
            <p14:sldId id="376"/>
            <p14:sldId id="379"/>
            <p14:sldId id="349"/>
            <p14:sldId id="384"/>
            <p14:sldId id="3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81"/>
    <p:restoredTop sz="94588"/>
  </p:normalViewPr>
  <p:slideViewPr>
    <p:cSldViewPr snapToGrid="0" showGuides="1">
      <p:cViewPr varScale="1">
        <p:scale>
          <a:sx n="114" d="100"/>
          <a:sy n="114" d="100"/>
        </p:scale>
        <p:origin x="176" y="6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7T09:55:13.494"/>
    </inkml:context>
    <inkml:brush xml:id="br0">
      <inkml:brushProperty name="width" value="0.05" units="cm"/>
      <inkml:brushProperty name="height" value="0.0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7T09:54:57.149"/>
    </inkml:context>
    <inkml:brush xml:id="br0">
      <inkml:brushProperty name="width" value="0.05" units="cm"/>
      <inkml:brushProperty name="height" value="0.05" units="cm"/>
    </inkml:brush>
  </inkml:definitions>
  <inkml:trace contextRef="#ctx0" brushRef="#br0">1308 5294 24575,'-24'0'0,"-3"-12"0,-13-3 0,-2-19 0,-1-3 0,1 1 0,-2-7 0,2 7 0,5-7 0,-5 0 0,5 0 0,-7-1 0,8 1 0,-5 7 0,5-4 0,1 5 0,-8-9 0,15 3 0,-13 5 0,12-3 0,-11 2 0,12 4 0,-7-8 0,10 15 0,-1-6 0,7 7 0,-4 1 0,9-1 0,-9 0 0,9 1 0,-4-1 0,0 0 0,5 0 0,-5 1 0,5-1 0,1 0 0,-1 1 0,0-8 0,1 6 0,5-13 0,-5 5 0,10-14 0,-10 5 0,11-14 0,-12 6 0,12-7 0,-6-1 0,7 0 0,0 10 0,0-4-1018,0 5 0,0-5 1018,0-15 0,0-9 0,0 9-293,0 16 1,0 1 292,1-31 0,-2 5 0,-6 22 0,5-15 0,-18-1 0,10-6 0,-12 7 0,6-9 0,0 8 0,8 3 0,-6 10 0,13-7 0,-6 4 1972,7-13-1972,0 13 649,0-7-649,0 0 0,0 7 0,0-16 0,7 16 0,1-7 0,6 9 0,1 0 0,-1 8 0,0 3 0,-6 14 0,4-5 0,-5 13 0,0-6 0,4 7 0,-4 1 0,-1-1 0,5 0 0,-4 6 0,5-4 0,0 5 0,0-7 0,0 0 0,-5 0 0,4 1 0,-4-1 0,5 0 0,0 0 0,1-6 0,-1 4 0,1-4 0,0 6 0,5-7 0,-4 6 0,5-6 0,-7 7 0,0 1 0,1-1 0,-1 0 0,0 7 0,0-6 0,5 1 0,-4-3 0,4 2 0,-5 1 0,0 4 0,-1 0 0,1 2 0,-6 6 0,4 0 0,-3-7 0,4 11 0,0-9 0,0 9 0,1-4 0,-1 0 0,0-1 0,0 1 0,6-1 0,-4 1 0,4-1 0,0 6 0,-5-4 0,5 4 0,-6-6 0,1 1 0,-1 0 0,0 5 0,0-4 0,0-3 0,1 1 0,-1-6 0,1 1 0,-1 4 0,1-4 0,-1 0 0,1 4 0,-1-4 0,1 0 0,-1 4 0,1-4 0,-1 10 0,0-3 0,0 4 0,0-5 0,0 5 0,0-4 0,0 8 0,1-8 0,-2 9 0,-4-9 0,4 9 0,-4-4 0,5 5 0,-1 0 0,0 0 0,1 0 0,-1 0 0,1 0 0,0 0 0,0 0 0,0 0 0,0 0 0,0 0 0,0 0 0,0 0 0,0 0 0,0 0 0,-1 0 0,1 0 0,0 0 0,0 0 0,0 0 0,-1 0 0,0 0 0,0 0 0,-4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7T09:54:58.428"/>
    </inkml:context>
    <inkml:brush xml:id="br0">
      <inkml:brushProperty name="width" value="0.05" units="cm"/>
      <inkml:brushProperty name="height" value="0.05" units="cm"/>
    </inkml:brush>
  </inkml:definitions>
  <inkml:trace contextRef="#ctx0" brushRef="#br0">448 326 24575,'-22'-11'0,"-1"3"0,-1-9 0,-1-1 0,1 4 0,5-9 0,-5 9 0,11-3 0,-10 4 0,10 7 0,-5-10 0,7 13 0,-1-13 0,1 15 0,0-9 0,0 4 0,0-1 0,0-2 0,0 7 0,5-8 0,-4 9 0,9-9 0,-9 4 0,5-5 0,-1 0 0,-4 0 0,4 5 0,-1-4 0,-3 9 0,4-9 0,0 4 0,-3 0 0,3 2 0,-1-1 0,-2 3 0,3-3 0,0 5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7T09:55:00.752"/>
    </inkml:context>
    <inkml:brush xml:id="br0">
      <inkml:brushProperty name="width" value="0.05" units="cm"/>
      <inkml:brushProperty name="height" value="0.05" units="cm"/>
    </inkml:brush>
  </inkml:definitions>
  <inkml:trace contextRef="#ctx0" brushRef="#br0">292 1 24575,'-5'10'0,"4"1"0,-4 0 0,0 0 0,-2 0 0,1 0 0,-4-5 0,4 4 0,-1-4 0,-3 5 0,4-4 0,0 2 0,-4-2 0,4 4 0,-1 0 0,-3 0 0,9 0 0,-9-5 0,9 4 0,-9-4 0,9 5 0,-9 0 0,8 0 0,-8 0 0,4 0 0,0 1 0,-4-2 0,9 2 0,-9-1 0,9 0 0,-9 0 0,3 0 0,1 0 0,-4-5 0,9 4 0,-9-4 0,9 5 0,-9 0 0,8 0 0,-8-4 0,9 3 0,-9-4 0,9 4 0,-9-4 0,9 4 0,-4-4 0,0 0 0,4 3 0,-4-12 0,5 6 0,0-7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7T09:55:13.494"/>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6:52:10.975"/>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C05B2-539B-B54C-B731-4BF740A61423}" type="datetimeFigureOut">
              <a:rPr lang="en-US" smtClean="0"/>
              <a:t>6/5/25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30703-B9CC-5A44-853E-5E30B1A82E9D}" type="slidenum">
              <a:rPr lang="en-US" smtClean="0"/>
              <a:t>‹#›</a:t>
            </a:fld>
            <a:endParaRPr lang="en-US"/>
          </a:p>
        </p:txBody>
      </p:sp>
    </p:spTree>
    <p:extLst>
      <p:ext uri="{BB962C8B-B14F-4D97-AF65-F5344CB8AC3E}">
        <p14:creationId xmlns:p14="http://schemas.microsoft.com/office/powerpoint/2010/main" val="105914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1.15hr</a:t>
            </a:r>
          </a:p>
        </p:txBody>
      </p:sp>
      <p:sp>
        <p:nvSpPr>
          <p:cNvPr id="4" name="Slide Number Placeholder 3"/>
          <p:cNvSpPr>
            <a:spLocks noGrp="1"/>
          </p:cNvSpPr>
          <p:nvPr>
            <p:ph type="sldNum" sz="quarter" idx="5"/>
          </p:nvPr>
        </p:nvSpPr>
        <p:spPr/>
        <p:txBody>
          <a:bodyPr/>
          <a:lstStyle/>
          <a:p>
            <a:fld id="{2CB30703-B9CC-5A44-853E-5E30B1A82E9D}" type="slidenum">
              <a:rPr lang="en-US" smtClean="0"/>
              <a:t>1</a:t>
            </a:fld>
            <a:endParaRPr lang="en-US"/>
          </a:p>
        </p:txBody>
      </p:sp>
    </p:spTree>
    <p:extLst>
      <p:ext uri="{BB962C8B-B14F-4D97-AF65-F5344CB8AC3E}">
        <p14:creationId xmlns:p14="http://schemas.microsoft.com/office/powerpoint/2010/main" val="285202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DE29E-359B-FC4B-84A6-8384D86212F0}" type="slidenum">
              <a:rPr lang="en-US" smtClean="0"/>
              <a:t>8</a:t>
            </a:fld>
            <a:endParaRPr lang="en-US"/>
          </a:p>
        </p:txBody>
      </p:sp>
    </p:spTree>
    <p:extLst>
      <p:ext uri="{BB962C8B-B14F-4D97-AF65-F5344CB8AC3E}">
        <p14:creationId xmlns:p14="http://schemas.microsoft.com/office/powerpoint/2010/main" val="264014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4C115-623B-DAA0-FB7C-46D37BBB6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D1E3E-5C5E-E785-CE24-16C468431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CB62E-E39E-1E17-4FD2-6649B557FA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42F0E-B4DA-C74E-FD4B-4C9EF0118A71}"/>
              </a:ext>
            </a:extLst>
          </p:cNvPr>
          <p:cNvSpPr>
            <a:spLocks noGrp="1"/>
          </p:cNvSpPr>
          <p:nvPr>
            <p:ph type="sldNum" sz="quarter" idx="5"/>
          </p:nvPr>
        </p:nvSpPr>
        <p:spPr/>
        <p:txBody>
          <a:bodyPr/>
          <a:lstStyle/>
          <a:p>
            <a:fld id="{5BADE29E-359B-FC4B-84A6-8384D86212F0}" type="slidenum">
              <a:rPr lang="en-US" smtClean="0"/>
              <a:t>9</a:t>
            </a:fld>
            <a:endParaRPr lang="en-US"/>
          </a:p>
        </p:txBody>
      </p:sp>
    </p:spTree>
    <p:extLst>
      <p:ext uri="{BB962C8B-B14F-4D97-AF65-F5344CB8AC3E}">
        <p14:creationId xmlns:p14="http://schemas.microsoft.com/office/powerpoint/2010/main" val="113253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36E52-C194-5536-A0A8-EBE381C31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8B737-5CCD-83F9-7A03-B36839E64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05B6C-3F3F-2E85-B6D8-75214B807F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771E5A-D4DB-0F0D-9F43-1B55E8A953A6}"/>
              </a:ext>
            </a:extLst>
          </p:cNvPr>
          <p:cNvSpPr>
            <a:spLocks noGrp="1"/>
          </p:cNvSpPr>
          <p:nvPr>
            <p:ph type="sldNum" sz="quarter" idx="5"/>
          </p:nvPr>
        </p:nvSpPr>
        <p:spPr/>
        <p:txBody>
          <a:bodyPr/>
          <a:lstStyle/>
          <a:p>
            <a:fld id="{5BADE29E-359B-FC4B-84A6-8384D86212F0}" type="slidenum">
              <a:rPr lang="en-US" smtClean="0"/>
              <a:t>10</a:t>
            </a:fld>
            <a:endParaRPr lang="en-US"/>
          </a:p>
        </p:txBody>
      </p:sp>
    </p:spTree>
    <p:extLst>
      <p:ext uri="{BB962C8B-B14F-4D97-AF65-F5344CB8AC3E}">
        <p14:creationId xmlns:p14="http://schemas.microsoft.com/office/powerpoint/2010/main" val="151684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prior and posterior and conjugate distributions</a:t>
            </a:r>
          </a:p>
        </p:txBody>
      </p:sp>
      <p:sp>
        <p:nvSpPr>
          <p:cNvPr id="4" name="Slide Number Placeholder 3"/>
          <p:cNvSpPr>
            <a:spLocks noGrp="1"/>
          </p:cNvSpPr>
          <p:nvPr>
            <p:ph type="sldNum" sz="quarter" idx="5"/>
          </p:nvPr>
        </p:nvSpPr>
        <p:spPr/>
        <p:txBody>
          <a:bodyPr/>
          <a:lstStyle/>
          <a:p>
            <a:fld id="{2CB30703-B9CC-5A44-853E-5E30B1A82E9D}" type="slidenum">
              <a:rPr lang="en-US" smtClean="0"/>
              <a:t>21</a:t>
            </a:fld>
            <a:endParaRPr lang="en-US"/>
          </a:p>
        </p:txBody>
      </p:sp>
    </p:spTree>
    <p:extLst>
      <p:ext uri="{BB962C8B-B14F-4D97-AF65-F5344CB8AC3E}">
        <p14:creationId xmlns:p14="http://schemas.microsoft.com/office/powerpoint/2010/main" val="320046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DE29E-359B-FC4B-84A6-8384D86212F0}" type="slidenum">
              <a:rPr lang="en-US" smtClean="0"/>
              <a:t>22</a:t>
            </a:fld>
            <a:endParaRPr lang="en-US"/>
          </a:p>
        </p:txBody>
      </p:sp>
    </p:spTree>
    <p:extLst>
      <p:ext uri="{BB962C8B-B14F-4D97-AF65-F5344CB8AC3E}">
        <p14:creationId xmlns:p14="http://schemas.microsoft.com/office/powerpoint/2010/main" val="264014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C5455-40E9-8599-32C1-B8481EAAF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5B27C-847C-AB2B-E4C1-15F2479AA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38C3D-A736-511E-E61D-CB85158C8A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DD238C-3F57-44AD-6A0B-D7837ECE94EE}"/>
              </a:ext>
            </a:extLst>
          </p:cNvPr>
          <p:cNvSpPr>
            <a:spLocks noGrp="1"/>
          </p:cNvSpPr>
          <p:nvPr>
            <p:ph type="sldNum" sz="quarter" idx="5"/>
          </p:nvPr>
        </p:nvSpPr>
        <p:spPr/>
        <p:txBody>
          <a:bodyPr/>
          <a:lstStyle/>
          <a:p>
            <a:fld id="{5BADE29E-359B-FC4B-84A6-8384D86212F0}" type="slidenum">
              <a:rPr lang="en-US" smtClean="0"/>
              <a:t>23</a:t>
            </a:fld>
            <a:endParaRPr lang="en-US"/>
          </a:p>
        </p:txBody>
      </p:sp>
    </p:spTree>
    <p:extLst>
      <p:ext uri="{BB962C8B-B14F-4D97-AF65-F5344CB8AC3E}">
        <p14:creationId xmlns:p14="http://schemas.microsoft.com/office/powerpoint/2010/main" val="326648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F367-D61D-AE91-D664-4931EE5DE5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DFE80C-99A5-B121-9DA6-BA56EC4F4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7FBCD5-FAC6-7220-1476-618540F8984B}"/>
              </a:ext>
            </a:extLst>
          </p:cNvPr>
          <p:cNvSpPr>
            <a:spLocks noGrp="1"/>
          </p:cNvSpPr>
          <p:nvPr>
            <p:ph type="dt" sz="half" idx="10"/>
          </p:nvPr>
        </p:nvSpPr>
        <p:spPr/>
        <p:txBody>
          <a:bodyPr/>
          <a:lstStyle/>
          <a:p>
            <a:fld id="{F84BDDC6-7BA6-A149-B35D-EA6A80E323C0}" type="datetime1">
              <a:rPr lang="en-GB" smtClean="0"/>
              <a:t>05/06/2025</a:t>
            </a:fld>
            <a:endParaRPr lang="en-US"/>
          </a:p>
        </p:txBody>
      </p:sp>
      <p:sp>
        <p:nvSpPr>
          <p:cNvPr id="5" name="Footer Placeholder 4">
            <a:extLst>
              <a:ext uri="{FF2B5EF4-FFF2-40B4-BE49-F238E27FC236}">
                <a16:creationId xmlns:a16="http://schemas.microsoft.com/office/drawing/2014/main" id="{C882A019-CDCF-B269-C668-7724EB3D8E52}"/>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6" name="Slide Number Placeholder 5">
            <a:extLst>
              <a:ext uri="{FF2B5EF4-FFF2-40B4-BE49-F238E27FC236}">
                <a16:creationId xmlns:a16="http://schemas.microsoft.com/office/drawing/2014/main" id="{19FBBD8D-8C56-B3AD-52E7-B36D2F367A7A}"/>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243276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9F42-2F09-D510-448C-7E6982D8C26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95BA1E-ABC5-56EF-D8D9-DDBAEC47B4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7A9561-ACE9-CB94-8E1A-AA0753610704}"/>
              </a:ext>
            </a:extLst>
          </p:cNvPr>
          <p:cNvSpPr>
            <a:spLocks noGrp="1"/>
          </p:cNvSpPr>
          <p:nvPr>
            <p:ph type="dt" sz="half" idx="10"/>
          </p:nvPr>
        </p:nvSpPr>
        <p:spPr/>
        <p:txBody>
          <a:bodyPr/>
          <a:lstStyle/>
          <a:p>
            <a:fld id="{0BD8718D-358C-0541-AB61-9E49809B67AD}" type="datetime1">
              <a:rPr lang="en-GB" smtClean="0"/>
              <a:t>05/06/2025</a:t>
            </a:fld>
            <a:endParaRPr lang="en-US"/>
          </a:p>
        </p:txBody>
      </p:sp>
      <p:sp>
        <p:nvSpPr>
          <p:cNvPr id="5" name="Footer Placeholder 4">
            <a:extLst>
              <a:ext uri="{FF2B5EF4-FFF2-40B4-BE49-F238E27FC236}">
                <a16:creationId xmlns:a16="http://schemas.microsoft.com/office/drawing/2014/main" id="{C56D69B9-445F-2FAD-6CF0-4E8CE6508FFC}"/>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6" name="Slide Number Placeholder 5">
            <a:extLst>
              <a:ext uri="{FF2B5EF4-FFF2-40B4-BE49-F238E27FC236}">
                <a16:creationId xmlns:a16="http://schemas.microsoft.com/office/drawing/2014/main" id="{A25C3E70-9730-E17A-5A20-853F5701F7BD}"/>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56220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09E00-75DC-8A6B-842C-BC6EE9CE771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A9FDE4-D6E7-FBD5-2B92-475BBA684E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12FC85-84F2-309F-B755-1AD694916CFB}"/>
              </a:ext>
            </a:extLst>
          </p:cNvPr>
          <p:cNvSpPr>
            <a:spLocks noGrp="1"/>
          </p:cNvSpPr>
          <p:nvPr>
            <p:ph type="dt" sz="half" idx="10"/>
          </p:nvPr>
        </p:nvSpPr>
        <p:spPr/>
        <p:txBody>
          <a:bodyPr/>
          <a:lstStyle/>
          <a:p>
            <a:fld id="{56363F03-9F92-974C-A312-16D80729DD15}" type="datetime1">
              <a:rPr lang="en-GB" smtClean="0"/>
              <a:t>05/06/2025</a:t>
            </a:fld>
            <a:endParaRPr lang="en-US"/>
          </a:p>
        </p:txBody>
      </p:sp>
      <p:sp>
        <p:nvSpPr>
          <p:cNvPr id="5" name="Footer Placeholder 4">
            <a:extLst>
              <a:ext uri="{FF2B5EF4-FFF2-40B4-BE49-F238E27FC236}">
                <a16:creationId xmlns:a16="http://schemas.microsoft.com/office/drawing/2014/main" id="{BEC772FE-BFCF-1ED7-38BE-4F54DF071443}"/>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6" name="Slide Number Placeholder 5">
            <a:extLst>
              <a:ext uri="{FF2B5EF4-FFF2-40B4-BE49-F238E27FC236}">
                <a16:creationId xmlns:a16="http://schemas.microsoft.com/office/drawing/2014/main" id="{E93CE918-E737-0066-F87C-AEA6A07B1913}"/>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179967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F67A-B9EC-9BD7-0123-0E5E4663A2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6D17F5-1FD7-81E4-66B0-D106B9F51A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F119C3-A885-ACC4-D09A-7C7AB5A74C21}"/>
              </a:ext>
            </a:extLst>
          </p:cNvPr>
          <p:cNvSpPr>
            <a:spLocks noGrp="1"/>
          </p:cNvSpPr>
          <p:nvPr>
            <p:ph type="dt" sz="half" idx="10"/>
          </p:nvPr>
        </p:nvSpPr>
        <p:spPr/>
        <p:txBody>
          <a:bodyPr/>
          <a:lstStyle/>
          <a:p>
            <a:fld id="{62A811F6-09A9-9F43-93FD-54172D6D6CC7}" type="datetime1">
              <a:rPr lang="en-GB" smtClean="0"/>
              <a:t>05/06/2025</a:t>
            </a:fld>
            <a:endParaRPr lang="en-US"/>
          </a:p>
        </p:txBody>
      </p:sp>
      <p:sp>
        <p:nvSpPr>
          <p:cNvPr id="5" name="Footer Placeholder 4">
            <a:extLst>
              <a:ext uri="{FF2B5EF4-FFF2-40B4-BE49-F238E27FC236}">
                <a16:creationId xmlns:a16="http://schemas.microsoft.com/office/drawing/2014/main" id="{2531A3AF-34A1-A40D-B1D7-FF04739553C0}"/>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6" name="Slide Number Placeholder 5">
            <a:extLst>
              <a:ext uri="{FF2B5EF4-FFF2-40B4-BE49-F238E27FC236}">
                <a16:creationId xmlns:a16="http://schemas.microsoft.com/office/drawing/2014/main" id="{442358B3-A4EF-3965-8EBF-56A559865E33}"/>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60691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609F-D2AB-4C27-C9B6-D29241BF7F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CFE17A-A7B7-7224-4E47-C06F398A3F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EF5C1B-4A5B-75D6-2DEE-599607191C81}"/>
              </a:ext>
            </a:extLst>
          </p:cNvPr>
          <p:cNvSpPr>
            <a:spLocks noGrp="1"/>
          </p:cNvSpPr>
          <p:nvPr>
            <p:ph type="dt" sz="half" idx="10"/>
          </p:nvPr>
        </p:nvSpPr>
        <p:spPr/>
        <p:txBody>
          <a:bodyPr/>
          <a:lstStyle/>
          <a:p>
            <a:fld id="{0D0D94CC-1355-A94A-923D-D80C98C75766}" type="datetime1">
              <a:rPr lang="en-GB" smtClean="0"/>
              <a:t>05/06/2025</a:t>
            </a:fld>
            <a:endParaRPr lang="en-US"/>
          </a:p>
        </p:txBody>
      </p:sp>
      <p:sp>
        <p:nvSpPr>
          <p:cNvPr id="5" name="Footer Placeholder 4">
            <a:extLst>
              <a:ext uri="{FF2B5EF4-FFF2-40B4-BE49-F238E27FC236}">
                <a16:creationId xmlns:a16="http://schemas.microsoft.com/office/drawing/2014/main" id="{2D1738F4-8658-1A03-8813-4D8F3B528378}"/>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6" name="Slide Number Placeholder 5">
            <a:extLst>
              <a:ext uri="{FF2B5EF4-FFF2-40B4-BE49-F238E27FC236}">
                <a16:creationId xmlns:a16="http://schemas.microsoft.com/office/drawing/2014/main" id="{313CC99D-DC95-05F5-A337-196932318295}"/>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94609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5D6-427D-9936-37E6-C433DE6C08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6918B1-ADA2-39DB-83C1-5600B5A8A2F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B76365D-B0DF-54DB-1406-E66B8D9573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B969DC2-82CA-234B-EBC5-4AAAFA961FBD}"/>
              </a:ext>
            </a:extLst>
          </p:cNvPr>
          <p:cNvSpPr>
            <a:spLocks noGrp="1"/>
          </p:cNvSpPr>
          <p:nvPr>
            <p:ph type="dt" sz="half" idx="10"/>
          </p:nvPr>
        </p:nvSpPr>
        <p:spPr/>
        <p:txBody>
          <a:bodyPr/>
          <a:lstStyle/>
          <a:p>
            <a:fld id="{F1DB23A1-8B1C-F14A-8259-0CF9DE207407}" type="datetime1">
              <a:rPr lang="en-GB" smtClean="0"/>
              <a:t>05/06/2025</a:t>
            </a:fld>
            <a:endParaRPr lang="en-US"/>
          </a:p>
        </p:txBody>
      </p:sp>
      <p:sp>
        <p:nvSpPr>
          <p:cNvPr id="6" name="Footer Placeholder 5">
            <a:extLst>
              <a:ext uri="{FF2B5EF4-FFF2-40B4-BE49-F238E27FC236}">
                <a16:creationId xmlns:a16="http://schemas.microsoft.com/office/drawing/2014/main" id="{8859FD8D-F111-5BDC-FE90-6CF678545716}"/>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7" name="Slide Number Placeholder 6">
            <a:extLst>
              <a:ext uri="{FF2B5EF4-FFF2-40B4-BE49-F238E27FC236}">
                <a16:creationId xmlns:a16="http://schemas.microsoft.com/office/drawing/2014/main" id="{F1FCB894-B07B-AE8B-5D1B-C3F13222B130}"/>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407561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9982-63C8-265E-5AE6-E93FB935E30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D6D90C-4BCE-09E7-A7F1-2B8F1D774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B13B90-C9DC-D854-3B55-3960BB6BE2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0462C87-E6E3-155A-8660-C108C858F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DD7668-E6D6-D3AC-96B1-DFF6726B3C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40CAD9-0BE6-53E6-3958-293DFFBE12D4}"/>
              </a:ext>
            </a:extLst>
          </p:cNvPr>
          <p:cNvSpPr>
            <a:spLocks noGrp="1"/>
          </p:cNvSpPr>
          <p:nvPr>
            <p:ph type="dt" sz="half" idx="10"/>
          </p:nvPr>
        </p:nvSpPr>
        <p:spPr/>
        <p:txBody>
          <a:bodyPr/>
          <a:lstStyle/>
          <a:p>
            <a:fld id="{13BC8F0E-FAFE-104F-BAEF-3FCC2B1285B7}" type="datetime1">
              <a:rPr lang="en-GB" smtClean="0"/>
              <a:t>05/06/2025</a:t>
            </a:fld>
            <a:endParaRPr lang="en-US"/>
          </a:p>
        </p:txBody>
      </p:sp>
      <p:sp>
        <p:nvSpPr>
          <p:cNvPr id="8" name="Footer Placeholder 7">
            <a:extLst>
              <a:ext uri="{FF2B5EF4-FFF2-40B4-BE49-F238E27FC236}">
                <a16:creationId xmlns:a16="http://schemas.microsoft.com/office/drawing/2014/main" id="{5F420191-B95C-688B-BD41-92CA55D17907}"/>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9" name="Slide Number Placeholder 8">
            <a:extLst>
              <a:ext uri="{FF2B5EF4-FFF2-40B4-BE49-F238E27FC236}">
                <a16:creationId xmlns:a16="http://schemas.microsoft.com/office/drawing/2014/main" id="{0AD787B7-5EC7-3ED6-EB40-E434A00A66B4}"/>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221427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6D45-99F8-EE7C-B6D8-0267D2FD55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79F700-5721-2E67-45A7-2A6865ECD6B1}"/>
              </a:ext>
            </a:extLst>
          </p:cNvPr>
          <p:cNvSpPr>
            <a:spLocks noGrp="1"/>
          </p:cNvSpPr>
          <p:nvPr>
            <p:ph type="dt" sz="half" idx="10"/>
          </p:nvPr>
        </p:nvSpPr>
        <p:spPr/>
        <p:txBody>
          <a:bodyPr/>
          <a:lstStyle/>
          <a:p>
            <a:fld id="{D9BE00B3-098A-4A44-A6BE-BCF4FEF5FE03}" type="datetime1">
              <a:rPr lang="en-GB" smtClean="0"/>
              <a:t>05/06/2025</a:t>
            </a:fld>
            <a:endParaRPr lang="en-US"/>
          </a:p>
        </p:txBody>
      </p:sp>
      <p:sp>
        <p:nvSpPr>
          <p:cNvPr id="4" name="Footer Placeholder 3">
            <a:extLst>
              <a:ext uri="{FF2B5EF4-FFF2-40B4-BE49-F238E27FC236}">
                <a16:creationId xmlns:a16="http://schemas.microsoft.com/office/drawing/2014/main" id="{28BD6EC2-FF2D-1BA6-4D8C-26827C51BBC8}"/>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5" name="Slide Number Placeholder 4">
            <a:extLst>
              <a:ext uri="{FF2B5EF4-FFF2-40B4-BE49-F238E27FC236}">
                <a16:creationId xmlns:a16="http://schemas.microsoft.com/office/drawing/2014/main" id="{251AABC0-0C8F-8E5B-2D14-EDB7C012CE7B}"/>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188142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E9787-8301-B5EF-587D-AB250C59BFB0}"/>
              </a:ext>
            </a:extLst>
          </p:cNvPr>
          <p:cNvSpPr>
            <a:spLocks noGrp="1"/>
          </p:cNvSpPr>
          <p:nvPr>
            <p:ph type="dt" sz="half" idx="10"/>
          </p:nvPr>
        </p:nvSpPr>
        <p:spPr/>
        <p:txBody>
          <a:bodyPr/>
          <a:lstStyle/>
          <a:p>
            <a:fld id="{31442B89-8C03-D64B-8FDF-0EEBEED112DC}" type="datetime1">
              <a:rPr lang="en-GB" smtClean="0"/>
              <a:t>05/06/2025</a:t>
            </a:fld>
            <a:endParaRPr lang="en-US"/>
          </a:p>
        </p:txBody>
      </p:sp>
      <p:sp>
        <p:nvSpPr>
          <p:cNvPr id="3" name="Footer Placeholder 2">
            <a:extLst>
              <a:ext uri="{FF2B5EF4-FFF2-40B4-BE49-F238E27FC236}">
                <a16:creationId xmlns:a16="http://schemas.microsoft.com/office/drawing/2014/main" id="{78E51AD4-244E-FFC1-85DF-27803580174A}"/>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4" name="Slide Number Placeholder 3">
            <a:extLst>
              <a:ext uri="{FF2B5EF4-FFF2-40B4-BE49-F238E27FC236}">
                <a16:creationId xmlns:a16="http://schemas.microsoft.com/office/drawing/2014/main" id="{309C113C-1A3C-58A3-3F58-3B37859826F4}"/>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68919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725F-A136-B730-5C15-AA6A2A54E7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93BDA96-8513-327D-B193-A2C3BC16A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53DBCF-BCA7-7E78-83E3-B9169F8F9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454EBD-A0B9-552B-D75E-95E38FC8855F}"/>
              </a:ext>
            </a:extLst>
          </p:cNvPr>
          <p:cNvSpPr>
            <a:spLocks noGrp="1"/>
          </p:cNvSpPr>
          <p:nvPr>
            <p:ph type="dt" sz="half" idx="10"/>
          </p:nvPr>
        </p:nvSpPr>
        <p:spPr/>
        <p:txBody>
          <a:bodyPr/>
          <a:lstStyle/>
          <a:p>
            <a:fld id="{F5631FBB-9CCC-BD4A-A112-74A5290D4794}" type="datetime1">
              <a:rPr lang="en-GB" smtClean="0"/>
              <a:t>05/06/2025</a:t>
            </a:fld>
            <a:endParaRPr lang="en-US"/>
          </a:p>
        </p:txBody>
      </p:sp>
      <p:sp>
        <p:nvSpPr>
          <p:cNvPr id="6" name="Footer Placeholder 5">
            <a:extLst>
              <a:ext uri="{FF2B5EF4-FFF2-40B4-BE49-F238E27FC236}">
                <a16:creationId xmlns:a16="http://schemas.microsoft.com/office/drawing/2014/main" id="{122F3C53-6849-A8B4-4957-776536E30745}"/>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7" name="Slide Number Placeholder 6">
            <a:extLst>
              <a:ext uri="{FF2B5EF4-FFF2-40B4-BE49-F238E27FC236}">
                <a16:creationId xmlns:a16="http://schemas.microsoft.com/office/drawing/2014/main" id="{5F38618A-153F-5A47-83AB-27BD18988A4F}"/>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128125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7983-57EA-AF2A-E96D-24BC45E7A8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B84AA6-0896-772B-59E8-859788E63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6D205-5EB2-E9C2-C2E2-DF84A84CB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8A346F-A8C5-AFE6-4998-8534FE669BA8}"/>
              </a:ext>
            </a:extLst>
          </p:cNvPr>
          <p:cNvSpPr>
            <a:spLocks noGrp="1"/>
          </p:cNvSpPr>
          <p:nvPr>
            <p:ph type="dt" sz="half" idx="10"/>
          </p:nvPr>
        </p:nvSpPr>
        <p:spPr/>
        <p:txBody>
          <a:bodyPr/>
          <a:lstStyle/>
          <a:p>
            <a:fld id="{EEF64B62-6B3F-B74E-8BAA-B8AF1A7F79BF}" type="datetime1">
              <a:rPr lang="en-GB" smtClean="0"/>
              <a:t>05/06/2025</a:t>
            </a:fld>
            <a:endParaRPr lang="en-US"/>
          </a:p>
        </p:txBody>
      </p:sp>
      <p:sp>
        <p:nvSpPr>
          <p:cNvPr id="6" name="Footer Placeholder 5">
            <a:extLst>
              <a:ext uri="{FF2B5EF4-FFF2-40B4-BE49-F238E27FC236}">
                <a16:creationId xmlns:a16="http://schemas.microsoft.com/office/drawing/2014/main" id="{1817C374-3201-3FE9-089A-6E10FC7EE2AC}"/>
              </a:ext>
            </a:extLst>
          </p:cNvPr>
          <p:cNvSpPr>
            <a:spLocks noGrp="1"/>
          </p:cNvSpPr>
          <p:nvPr>
            <p:ph type="ftr" sz="quarter" idx="11"/>
          </p:nvPr>
        </p:nvSpPr>
        <p:spPr/>
        <p:txBody>
          <a:bodyPr/>
          <a:lstStyle/>
          <a:p>
            <a:r>
              <a:rPr lang="en-US"/>
              <a:t>NERC/NCEO/DARC Training course on data assimilation and its interface with machine learning 2025</a:t>
            </a:r>
          </a:p>
        </p:txBody>
      </p:sp>
      <p:sp>
        <p:nvSpPr>
          <p:cNvPr id="7" name="Slide Number Placeholder 6">
            <a:extLst>
              <a:ext uri="{FF2B5EF4-FFF2-40B4-BE49-F238E27FC236}">
                <a16:creationId xmlns:a16="http://schemas.microsoft.com/office/drawing/2014/main" id="{9653CF7E-94B7-A4F1-4478-5CBF16969F74}"/>
              </a:ext>
            </a:extLst>
          </p:cNvPr>
          <p:cNvSpPr>
            <a:spLocks noGrp="1"/>
          </p:cNvSpPr>
          <p:nvPr>
            <p:ph type="sldNum" sz="quarter" idx="12"/>
          </p:nvPr>
        </p:nvSpPr>
        <p:spPr/>
        <p:txBody>
          <a:bodyPr/>
          <a:lstStyle/>
          <a:p>
            <a:fld id="{FB3D6628-7C34-5945-955C-64BB8EFBC242}" type="slidenum">
              <a:rPr lang="en-US" smtClean="0"/>
              <a:t>‹#›</a:t>
            </a:fld>
            <a:endParaRPr lang="en-US"/>
          </a:p>
        </p:txBody>
      </p:sp>
    </p:spTree>
    <p:extLst>
      <p:ext uri="{BB962C8B-B14F-4D97-AF65-F5344CB8AC3E}">
        <p14:creationId xmlns:p14="http://schemas.microsoft.com/office/powerpoint/2010/main" val="3465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FCF413-0D7E-EB1C-C6A7-921819AA3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237874-9C36-ED47-CE6D-EA1DA1C9E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5B20C7-EF9E-988A-3604-27B131EC0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40C6D1-EAEA-6C4E-ABB8-ECB382FB1358}" type="datetime1">
              <a:rPr lang="en-GB" smtClean="0"/>
              <a:t>05/06/2025</a:t>
            </a:fld>
            <a:endParaRPr lang="en-US"/>
          </a:p>
        </p:txBody>
      </p:sp>
      <p:sp>
        <p:nvSpPr>
          <p:cNvPr id="5" name="Footer Placeholder 4">
            <a:extLst>
              <a:ext uri="{FF2B5EF4-FFF2-40B4-BE49-F238E27FC236}">
                <a16:creationId xmlns:a16="http://schemas.microsoft.com/office/drawing/2014/main" id="{F351FB6B-A4DC-1A45-8C10-685B14FCA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NERC/NCEO/DARC Training course on data assimilation and its interface with machine learning 2025</a:t>
            </a:r>
          </a:p>
        </p:txBody>
      </p:sp>
      <p:sp>
        <p:nvSpPr>
          <p:cNvPr id="6" name="Slide Number Placeholder 5">
            <a:extLst>
              <a:ext uri="{FF2B5EF4-FFF2-40B4-BE49-F238E27FC236}">
                <a16:creationId xmlns:a16="http://schemas.microsoft.com/office/drawing/2014/main" id="{2DA4089D-2223-96B9-7DF2-F0A3FB5D67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3D6628-7C34-5945-955C-64BB8EFBC242}" type="slidenum">
              <a:rPr lang="en-US" smtClean="0"/>
              <a:t>‹#›</a:t>
            </a:fld>
            <a:endParaRPr lang="en-US"/>
          </a:p>
        </p:txBody>
      </p:sp>
    </p:spTree>
    <p:extLst>
      <p:ext uri="{BB962C8B-B14F-4D97-AF65-F5344CB8AC3E}">
        <p14:creationId xmlns:p14="http://schemas.microsoft.com/office/powerpoint/2010/main" val="155013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2.xml"/><Relationship Id="rId10" Type="http://schemas.openxmlformats.org/officeDocument/2006/relationships/image" Target="../media/image22.png"/><Relationship Id="rId9" Type="http://schemas.openxmlformats.org/officeDocument/2006/relationships/image" Target="../media/image2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00.png"/><Relationship Id="rId7" Type="http://schemas.openxmlformats.org/officeDocument/2006/relationships/image" Target="../media/image220.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25.jpeg"/><Relationship Id="rId5" Type="http://schemas.openxmlformats.org/officeDocument/2006/relationships/image" Target="../media/image210.png"/><Relationship Id="rId10" Type="http://schemas.openxmlformats.org/officeDocument/2006/relationships/image" Target="../media/image24.png"/><Relationship Id="rId4" Type="http://schemas.openxmlformats.org/officeDocument/2006/relationships/customXml" Target="../ink/ink3.xml"/><Relationship Id="rId9"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customXml" Target="../ink/ink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40.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github.com/darc-reading/darc-training-202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10.png"/><Relationship Id="rId5" Type="http://schemas.openxmlformats.org/officeDocument/2006/relationships/image" Target="../media/image52.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1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6.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tiff"/></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80.png"/><Relationship Id="rId7" Type="http://schemas.openxmlformats.org/officeDocument/2006/relationships/image" Target="../media/image15.svg"/><Relationship Id="rId12"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8BD7-273E-AD10-7E9E-79910768E829}"/>
              </a:ext>
            </a:extLst>
          </p:cNvPr>
          <p:cNvSpPr>
            <a:spLocks noGrp="1"/>
          </p:cNvSpPr>
          <p:nvPr>
            <p:ph type="ctrTitle"/>
          </p:nvPr>
        </p:nvSpPr>
        <p:spPr>
          <a:xfrm>
            <a:off x="4128368" y="4522156"/>
            <a:ext cx="4937937" cy="1363215"/>
          </a:xfrm>
        </p:spPr>
        <p:txBody>
          <a:bodyPr anchor="t">
            <a:normAutofit/>
          </a:bodyPr>
          <a:lstStyle/>
          <a:p>
            <a:pPr algn="l"/>
            <a:r>
              <a:rPr lang="en-GB" sz="4400">
                <a:effectLst/>
                <a:latin typeface="Aptos" panose="020B0004020202020204" pitchFamily="34" charset="0"/>
                <a:ea typeface="Aptos" panose="020B0004020202020204" pitchFamily="34" charset="0"/>
                <a:cs typeface="Times New Roman" panose="02020603050405020304" pitchFamily="18" charset="0"/>
              </a:rPr>
              <a:t>Overview of DA algorithms</a:t>
            </a:r>
            <a:r>
              <a:rPr lang="en-GB" sz="4400">
                <a:effectLst/>
              </a:rPr>
              <a:t> </a:t>
            </a:r>
            <a:endParaRPr lang="en-US" sz="4400"/>
          </a:p>
        </p:txBody>
      </p:sp>
      <p:sp>
        <p:nvSpPr>
          <p:cNvPr id="3" name="Subtitle 2">
            <a:extLst>
              <a:ext uri="{FF2B5EF4-FFF2-40B4-BE49-F238E27FC236}">
                <a16:creationId xmlns:a16="http://schemas.microsoft.com/office/drawing/2014/main" id="{FFCC70A9-3E35-1C1D-BE15-8C64FFD11C4C}"/>
              </a:ext>
            </a:extLst>
          </p:cNvPr>
          <p:cNvSpPr>
            <a:spLocks noGrp="1"/>
          </p:cNvSpPr>
          <p:nvPr>
            <p:ph type="subTitle" idx="1"/>
          </p:nvPr>
        </p:nvSpPr>
        <p:spPr>
          <a:xfrm>
            <a:off x="4128370" y="3945418"/>
            <a:ext cx="4937936" cy="576738"/>
          </a:xfrm>
        </p:spPr>
        <p:txBody>
          <a:bodyPr anchor="b">
            <a:normAutofit/>
          </a:bodyPr>
          <a:lstStyle/>
          <a:p>
            <a:pPr algn="l"/>
            <a:r>
              <a:rPr lang="en-US" sz="2000"/>
              <a:t>Alison Fowler</a:t>
            </a:r>
          </a:p>
        </p:txBody>
      </p:sp>
      <p:sp>
        <p:nvSpPr>
          <p:cNvPr id="1033" name="Freeform: Shape 103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graph of a root mean square error&#10;&#10;AI-generated content may be incorrect.">
            <a:extLst>
              <a:ext uri="{FF2B5EF4-FFF2-40B4-BE49-F238E27FC236}">
                <a16:creationId xmlns:a16="http://schemas.microsoft.com/office/drawing/2014/main" id="{D1B44E3E-E72E-10E6-8EAD-02BFDE53CAF2}"/>
              </a:ext>
            </a:extLst>
          </p:cNvPr>
          <p:cNvPicPr>
            <a:picLocks noChangeAspect="1"/>
          </p:cNvPicPr>
          <p:nvPr/>
        </p:nvPicPr>
        <p:blipFill>
          <a:blip r:embed="rId3"/>
          <a:srcRect t="21510" r="-1" b="63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26" name="Picture 2" descr="A group of green dots&#10;&#10;AI-generated content may be incorrect.">
            <a:extLst>
              <a:ext uri="{FF2B5EF4-FFF2-40B4-BE49-F238E27FC236}">
                <a16:creationId xmlns:a16="http://schemas.microsoft.com/office/drawing/2014/main" id="{9E9F0753-0471-E538-8BE1-75B186733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326" r="20388" b="3"/>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Oval 10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5" descr="A diagram of a diagram of a data simulation&#10;&#10;AI-generated content may be incorrect.">
            <a:extLst>
              <a:ext uri="{FF2B5EF4-FFF2-40B4-BE49-F238E27FC236}">
                <a16:creationId xmlns:a16="http://schemas.microsoft.com/office/drawing/2014/main" id="{0EEC43AE-1357-B36D-620E-91199F991F0A}"/>
              </a:ext>
            </a:extLst>
          </p:cNvPr>
          <p:cNvPicPr>
            <a:picLocks noChangeAspect="1"/>
          </p:cNvPicPr>
          <p:nvPr/>
        </p:nvPicPr>
        <p:blipFill>
          <a:blip r:embed="rId5"/>
          <a:srcRect l="24333" r="1170" b="4"/>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039" name="Freeform: Shape 103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A diagram of a graph&#10;&#10;AI-generated content may be incorrect.">
            <a:extLst>
              <a:ext uri="{FF2B5EF4-FFF2-40B4-BE49-F238E27FC236}">
                <a16:creationId xmlns:a16="http://schemas.microsoft.com/office/drawing/2014/main" id="{33A5C714-5F89-776D-B654-6A243D438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376" r="14994" b="1"/>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5B62943-C0A0-5067-A6E8-F13755DF3230}"/>
              </a:ext>
            </a:extLst>
          </p:cNvPr>
          <p:cNvSpPr>
            <a:spLocks noGrp="1"/>
          </p:cNvSpPr>
          <p:nvPr>
            <p:ph type="ftr" sz="quarter" idx="11"/>
          </p:nvPr>
        </p:nvSpPr>
        <p:spPr>
          <a:xfrm>
            <a:off x="5966063" y="6199632"/>
            <a:ext cx="3100242" cy="365760"/>
          </a:xfrm>
        </p:spPr>
        <p:txBody>
          <a:bodyPr>
            <a:normAutofit/>
          </a:bodyPr>
          <a:lstStyle/>
          <a:p>
            <a:pPr algn="r">
              <a:lnSpc>
                <a:spcPct val="90000"/>
              </a:lnSpc>
              <a:spcAft>
                <a:spcPts val="600"/>
              </a:spcAft>
            </a:pPr>
            <a:r>
              <a:rPr lang="en-US" sz="900">
                <a:solidFill>
                  <a:schemeClr val="tx1">
                    <a:alpha val="80000"/>
                  </a:schemeClr>
                </a:solidFill>
              </a:rPr>
              <a:t>NERC/NCEO/DARC Training course on data assimilation and its interface with machine learning 2025</a:t>
            </a:r>
          </a:p>
        </p:txBody>
      </p:sp>
      <p:sp>
        <p:nvSpPr>
          <p:cNvPr id="1041" name="Freeform: Shape 104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descr="A graph of different types of graphs&#10;&#10;AI-generated content may be incorrect.">
            <a:extLst>
              <a:ext uri="{FF2B5EF4-FFF2-40B4-BE49-F238E27FC236}">
                <a16:creationId xmlns:a16="http://schemas.microsoft.com/office/drawing/2014/main" id="{ADC14FEF-A4BD-854C-3CBB-C4A37007E2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4256" r="12913" b="3"/>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7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8C76-A796-80B8-D1F2-D00221AB537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641AE1A2-8791-D272-3F08-3D408C0C56F6}"/>
                  </a:ext>
                </a:extLst>
              </p:cNvPr>
              <p:cNvSpPr>
                <a:spLocks noGrp="1"/>
              </p:cNvSpPr>
              <p:nvPr>
                <p:ph type="title"/>
              </p:nvPr>
            </p:nvSpPr>
            <p:spPr>
              <a:xfrm>
                <a:off x="838200" y="365125"/>
                <a:ext cx="10515600" cy="1325563"/>
              </a:xfrm>
            </p:spPr>
            <p:txBody>
              <a:bodyPr>
                <a:normAutofit fontScale="90000"/>
              </a:bodyPr>
              <a:lstStyle/>
              <a:p>
                <a:r>
                  <a:rPr lang="en-US" dirty="0"/>
                  <a:t>Bayes’ theorem:  Scalar illustration </a:t>
                </a:r>
                <a14:m>
                  <m:oMath xmlns:m="http://schemas.openxmlformats.org/officeDocument/2006/math">
                    <m:r>
                      <a:rPr lang="en-GB" sz="2700" i="1" smtClean="0">
                        <a:latin typeface="Cambria Math" panose="02040503050406030204" pitchFamily="18" charset="0"/>
                      </a:rPr>
                      <m:t>𝑝</m:t>
                    </m:r>
                    <m:d>
                      <m:dPr>
                        <m:ctrlPr>
                          <a:rPr lang="en-GB" sz="2700" i="1" smtClean="0">
                            <a:latin typeface="Cambria Math" panose="02040503050406030204" pitchFamily="18" charset="0"/>
                          </a:rPr>
                        </m:ctrlPr>
                      </m:dPr>
                      <m:e>
                        <m:r>
                          <a:rPr lang="en-GB" sz="2700" b="1" smtClean="0">
                            <a:solidFill>
                              <a:schemeClr val="accent4"/>
                            </a:solidFill>
                            <a:latin typeface="Cambria Math" panose="02040503050406030204" pitchFamily="18" charset="0"/>
                          </a:rPr>
                          <m:t>𝐱</m:t>
                        </m:r>
                      </m:e>
                      <m:e>
                        <m:r>
                          <a:rPr lang="en-GB" sz="2700" b="1" smtClean="0">
                            <a:solidFill>
                              <a:schemeClr val="accent1"/>
                            </a:solidFill>
                            <a:latin typeface="Cambria Math" panose="02040503050406030204" pitchFamily="18" charset="0"/>
                          </a:rPr>
                          <m:t>𝐲</m:t>
                        </m:r>
                      </m:e>
                    </m:d>
                    <m:r>
                      <a:rPr lang="en-GB" sz="2700" i="1">
                        <a:latin typeface="Cambria Math" panose="02040503050406030204" pitchFamily="18" charset="0"/>
                        <a:ea typeface="Cambria Math" panose="02040503050406030204" pitchFamily="18" charset="0"/>
                      </a:rPr>
                      <m:t>∝</m:t>
                    </m:r>
                    <m:r>
                      <a:rPr lang="en-GB" sz="2700" i="1" smtClean="0">
                        <a:latin typeface="Cambria Math" panose="02040503050406030204" pitchFamily="18" charset="0"/>
                      </a:rPr>
                      <m:t>𝑝</m:t>
                    </m:r>
                    <m:d>
                      <m:dPr>
                        <m:ctrlPr>
                          <a:rPr lang="en-GB" sz="2700" i="1" smtClean="0">
                            <a:latin typeface="Cambria Math" panose="02040503050406030204" pitchFamily="18" charset="0"/>
                          </a:rPr>
                        </m:ctrlPr>
                      </m:dPr>
                      <m:e>
                        <m:r>
                          <a:rPr lang="en-GB" sz="2700" b="1" smtClean="0">
                            <a:solidFill>
                              <a:schemeClr val="accent4"/>
                            </a:solidFill>
                            <a:latin typeface="Cambria Math" panose="02040503050406030204" pitchFamily="18" charset="0"/>
                          </a:rPr>
                          <m:t>𝐱</m:t>
                        </m:r>
                      </m:e>
                    </m:d>
                    <m:r>
                      <a:rPr lang="en-GB" sz="2700" i="1" smtClean="0">
                        <a:latin typeface="Cambria Math" panose="02040503050406030204" pitchFamily="18" charset="0"/>
                      </a:rPr>
                      <m:t>𝑝</m:t>
                    </m:r>
                    <m:r>
                      <a:rPr lang="en-GB" sz="2700" i="1" smtClean="0">
                        <a:latin typeface="Cambria Math" panose="02040503050406030204" pitchFamily="18" charset="0"/>
                      </a:rPr>
                      <m:t>(</m:t>
                    </m:r>
                    <m:r>
                      <a:rPr lang="en-GB" sz="2700" b="1" smtClean="0">
                        <a:solidFill>
                          <a:schemeClr val="accent1"/>
                        </a:solidFill>
                        <a:latin typeface="Cambria Math" panose="02040503050406030204" pitchFamily="18" charset="0"/>
                      </a:rPr>
                      <m:t>𝐲</m:t>
                    </m:r>
                    <m:r>
                      <a:rPr lang="en-GB" sz="2700" i="1" smtClean="0">
                        <a:latin typeface="Cambria Math" panose="02040503050406030204" pitchFamily="18" charset="0"/>
                      </a:rPr>
                      <m:t>|</m:t>
                    </m:r>
                    <m:r>
                      <a:rPr lang="en-GB" sz="2700" b="1" smtClean="0">
                        <a:solidFill>
                          <a:schemeClr val="accent4"/>
                        </a:solidFill>
                        <a:latin typeface="Cambria Math" panose="02040503050406030204" pitchFamily="18" charset="0"/>
                      </a:rPr>
                      <m:t>𝐱</m:t>
                    </m:r>
                    <m:r>
                      <a:rPr lang="en-GB" sz="2700" i="1" smtClean="0">
                        <a:latin typeface="Cambria Math" panose="02040503050406030204" pitchFamily="18" charset="0"/>
                      </a:rPr>
                      <m:t>)</m:t>
                    </m:r>
                  </m:oMath>
                </a14:m>
                <a:br>
                  <a:rPr lang="en-US" sz="4400" dirty="0"/>
                </a:br>
                <a:endParaRPr lang="en-US" dirty="0">
                  <a:highlight>
                    <a:srgbClr val="FFFF00"/>
                  </a:highlight>
                </a:endParaRPr>
              </a:p>
            </p:txBody>
          </p:sp>
        </mc:Choice>
        <mc:Fallback xmlns="">
          <p:sp>
            <p:nvSpPr>
              <p:cNvPr id="5" name="Title 1">
                <a:extLst>
                  <a:ext uri="{FF2B5EF4-FFF2-40B4-BE49-F238E27FC236}">
                    <a16:creationId xmlns:a16="http://schemas.microsoft.com/office/drawing/2014/main" id="{FF405CD1-A048-6877-DE81-7A38E220F41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l="-2171" t="-761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ED3BE94-3107-A48B-3DEE-80D45F8F5A0D}"/>
              </a:ext>
            </a:extLst>
          </p:cNvPr>
          <p:cNvSpPr txBox="1"/>
          <p:nvPr/>
        </p:nvSpPr>
        <p:spPr>
          <a:xfrm>
            <a:off x="7975524" y="1690688"/>
            <a:ext cx="3938972" cy="2308324"/>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The posterior PDF is given by multiplying the two together and normalising. Updating the prior with information from the observations has shifted the probability mass and reduced the range of probable values of x (i.e. the uncertainty in x is reduced!)</a:t>
            </a:r>
            <a:r>
              <a:rPr lang="en-GB" dirty="0">
                <a:effectLst/>
              </a:rPr>
              <a:t> </a:t>
            </a:r>
            <a:endParaRPr lang="en-US" dirty="0"/>
          </a:p>
        </p:txBody>
      </p:sp>
      <p:pic>
        <p:nvPicPr>
          <p:cNvPr id="3" name="Picture 2" descr="A diagram of a function&#10;&#10;AI-generated content may be incorrect.">
            <a:extLst>
              <a:ext uri="{FF2B5EF4-FFF2-40B4-BE49-F238E27FC236}">
                <a16:creationId xmlns:a16="http://schemas.microsoft.com/office/drawing/2014/main" id="{9BF8FE0D-BEBE-51C8-BBA1-910D8288995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38200" y="1629000"/>
            <a:ext cx="7200000" cy="3600000"/>
          </a:xfrm>
          <a:prstGeom prst="rect">
            <a:avLst/>
          </a:prstGeom>
        </p:spPr>
      </p:pic>
    </p:spTree>
    <p:extLst>
      <p:ext uri="{BB962C8B-B14F-4D97-AF65-F5344CB8AC3E}">
        <p14:creationId xmlns:p14="http://schemas.microsoft.com/office/powerpoint/2010/main" val="5204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C65AA8F-10BE-D64F-9CF1-45215D169A55}"/>
              </a:ext>
            </a:extLst>
          </p:cNvPr>
          <p:cNvPicPr>
            <a:picLocks noChangeAspect="1"/>
          </p:cNvPicPr>
          <p:nvPr/>
        </p:nvPicPr>
        <p:blipFill>
          <a:blip r:embed="rId2"/>
          <a:stretch>
            <a:fillRect/>
          </a:stretch>
        </p:blipFill>
        <p:spPr>
          <a:xfrm>
            <a:off x="1266227" y="2349167"/>
            <a:ext cx="9304697" cy="2808025"/>
          </a:xfrm>
          <a:prstGeom prst="rect">
            <a:avLst/>
          </a:prstGeom>
        </p:spPr>
      </p:pic>
      <p:sp>
        <p:nvSpPr>
          <p:cNvPr id="2" name="Title 1">
            <a:extLst>
              <a:ext uri="{FF2B5EF4-FFF2-40B4-BE49-F238E27FC236}">
                <a16:creationId xmlns:a16="http://schemas.microsoft.com/office/drawing/2014/main" id="{4447CB08-7E81-AC41-8BC4-03C06ACB38AB}"/>
              </a:ext>
            </a:extLst>
          </p:cNvPr>
          <p:cNvSpPr>
            <a:spLocks noGrp="1"/>
          </p:cNvSpPr>
          <p:nvPr>
            <p:ph type="title"/>
          </p:nvPr>
        </p:nvSpPr>
        <p:spPr/>
        <p:txBody>
          <a:bodyPr/>
          <a:lstStyle/>
          <a:p>
            <a:r>
              <a:rPr lang="en-US" dirty="0"/>
              <a:t>Bayes’ theorem: 2 variable example</a:t>
            </a:r>
          </a:p>
        </p:txBody>
      </p:sp>
      <p:sp>
        <p:nvSpPr>
          <p:cNvPr id="5" name="Slide Number Placeholder 4">
            <a:extLst>
              <a:ext uri="{FF2B5EF4-FFF2-40B4-BE49-F238E27FC236}">
                <a16:creationId xmlns:a16="http://schemas.microsoft.com/office/drawing/2014/main" id="{2763FDF7-A627-F346-B02F-ED5FBD2C6E2A}"/>
              </a:ext>
            </a:extLst>
          </p:cNvPr>
          <p:cNvSpPr>
            <a:spLocks noGrp="1"/>
          </p:cNvSpPr>
          <p:nvPr>
            <p:ph type="sldNum" sz="quarter" idx="12"/>
          </p:nvPr>
        </p:nvSpPr>
        <p:spPr/>
        <p:txBody>
          <a:bodyPr/>
          <a:lstStyle/>
          <a:p>
            <a:fld id="{9D9943AA-5528-6B44-A36B-5DECA1CB7493}" type="slidenum">
              <a:rPr lang="en-US" smtClean="0"/>
              <a:t>11</a:t>
            </a:fld>
            <a:endParaRPr lang="en-US"/>
          </a:p>
        </p:txBody>
      </p:sp>
      <p:sp>
        <p:nvSpPr>
          <p:cNvPr id="4" name="Rectangle 3">
            <a:extLst>
              <a:ext uri="{FF2B5EF4-FFF2-40B4-BE49-F238E27FC236}">
                <a16:creationId xmlns:a16="http://schemas.microsoft.com/office/drawing/2014/main" id="{B70B29BF-706D-51FE-43FB-30359FB0DDFE}"/>
              </a:ext>
            </a:extLst>
          </p:cNvPr>
          <p:cNvSpPr/>
          <p:nvPr/>
        </p:nvSpPr>
        <p:spPr>
          <a:xfrm>
            <a:off x="7292009" y="2349167"/>
            <a:ext cx="2637182" cy="280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265C5F5C-17F9-6608-7415-7B6DBB763E66}"/>
              </a:ext>
            </a:extLst>
          </p:cNvPr>
          <p:cNvSpPr/>
          <p:nvPr/>
        </p:nvSpPr>
        <p:spPr>
          <a:xfrm>
            <a:off x="6103716" y="4355905"/>
            <a:ext cx="605742" cy="308692"/>
          </a:xfrm>
          <a:custGeom>
            <a:avLst/>
            <a:gdLst>
              <a:gd name="connsiteX0" fmla="*/ 0 w 605742"/>
              <a:gd name="connsiteY0" fmla="*/ 308692 h 308692"/>
              <a:gd name="connsiteX1" fmla="*/ 138897 w 605742"/>
              <a:gd name="connsiteY1" fmla="*/ 254677 h 308692"/>
              <a:gd name="connsiteX2" fmla="*/ 239211 w 605742"/>
              <a:gd name="connsiteY2" fmla="*/ 119639 h 308692"/>
              <a:gd name="connsiteX3" fmla="*/ 320233 w 605742"/>
              <a:gd name="connsiteY3" fmla="*/ 34 h 308692"/>
              <a:gd name="connsiteX4" fmla="*/ 401256 w 605742"/>
              <a:gd name="connsiteY4" fmla="*/ 131214 h 308692"/>
              <a:gd name="connsiteX5" fmla="*/ 493854 w 605742"/>
              <a:gd name="connsiteY5" fmla="*/ 266252 h 308692"/>
              <a:gd name="connsiteX6" fmla="*/ 605742 w 605742"/>
              <a:gd name="connsiteY6" fmla="*/ 308692 h 3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42" h="308692">
                <a:moveTo>
                  <a:pt x="0" y="308692"/>
                </a:moveTo>
                <a:cubicBezTo>
                  <a:pt x="49514" y="297439"/>
                  <a:pt x="99029" y="286186"/>
                  <a:pt x="138897" y="254677"/>
                </a:cubicBezTo>
                <a:cubicBezTo>
                  <a:pt x="178765" y="223168"/>
                  <a:pt x="208988" y="162079"/>
                  <a:pt x="239211" y="119639"/>
                </a:cubicBezTo>
                <a:cubicBezTo>
                  <a:pt x="269434" y="77198"/>
                  <a:pt x="293226" y="-1895"/>
                  <a:pt x="320233" y="34"/>
                </a:cubicBezTo>
                <a:cubicBezTo>
                  <a:pt x="347241" y="1963"/>
                  <a:pt x="372319" y="86844"/>
                  <a:pt x="401256" y="131214"/>
                </a:cubicBezTo>
                <a:cubicBezTo>
                  <a:pt x="430193" y="175584"/>
                  <a:pt x="459773" y="236672"/>
                  <a:pt x="493854" y="266252"/>
                </a:cubicBezTo>
                <a:cubicBezTo>
                  <a:pt x="527935" y="295832"/>
                  <a:pt x="566838" y="302262"/>
                  <a:pt x="605742" y="308692"/>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A5A525-D81C-7242-A6E4-08F46B6CF8BE}"/>
              </a:ext>
            </a:extLst>
          </p:cNvPr>
          <p:cNvSpPr>
            <a:spLocks noGrp="1"/>
          </p:cNvSpPr>
          <p:nvPr>
            <p:ph idx="1"/>
          </p:nvPr>
        </p:nvSpPr>
        <p:spPr/>
        <p:txBody>
          <a:bodyPr>
            <a:noAutofit/>
          </a:bodyPr>
          <a:lstStyle/>
          <a:p>
            <a:pPr marL="0" indent="0">
              <a:buNone/>
            </a:pPr>
            <a:r>
              <a:rPr lang="en-US" sz="2200" dirty="0"/>
              <a:t>Let our state </a:t>
            </a:r>
            <a:r>
              <a:rPr lang="en-US" sz="2200" b="1" dirty="0">
                <a:latin typeface="Times New Roman" panose="02020603050405020304" pitchFamily="18" charset="0"/>
                <a:cs typeface="Times New Roman" panose="02020603050405020304" pitchFamily="18" charset="0"/>
              </a:rPr>
              <a:t>x</a:t>
            </a:r>
            <a:r>
              <a:rPr lang="en-US" sz="2200" dirty="0"/>
              <a:t> be a vector of zonal and meridional winds, </a:t>
            </a:r>
            <a:r>
              <a:rPr lang="en-US" sz="2200" i="1" dirty="0">
                <a:latin typeface="Times New Roman" panose="02020603050405020304" pitchFamily="18" charset="0"/>
                <a:cs typeface="Times New Roman" panose="02020603050405020304" pitchFamily="18" charset="0"/>
              </a:rPr>
              <a:t>u</a:t>
            </a:r>
            <a:r>
              <a:rPr lang="en-US" sz="2200" dirty="0"/>
              <a:t> and </a:t>
            </a:r>
            <a:r>
              <a:rPr lang="en-US" sz="2200" i="1" dirty="0">
                <a:latin typeface="Times New Roman" panose="02020603050405020304" pitchFamily="18" charset="0"/>
                <a:cs typeface="Times New Roman" panose="02020603050405020304" pitchFamily="18" charset="0"/>
              </a:rPr>
              <a:t>v</a:t>
            </a:r>
            <a:r>
              <a:rPr lang="en-US" sz="2200" dirty="0"/>
              <a:t> at one location. Observe </a:t>
            </a:r>
            <a:r>
              <a:rPr lang="en-US" sz="2200" i="1" dirty="0">
                <a:latin typeface="Times New Roman" panose="02020603050405020304" pitchFamily="18" charset="0"/>
                <a:cs typeface="Times New Roman" panose="02020603050405020304" pitchFamily="18" charset="0"/>
              </a:rPr>
              <a:t>u</a:t>
            </a:r>
            <a:r>
              <a:rPr lang="en-US" sz="2200" dirty="0"/>
              <a:t> only.</a:t>
            </a:r>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r>
              <a:rPr lang="en-US" sz="2200" dirty="0"/>
              <a:t>Compared to the Prior, the region of high probability in the Posterior for </a:t>
            </a:r>
            <a:r>
              <a:rPr lang="en-US" sz="2200" i="1" dirty="0">
                <a:latin typeface="Times New Roman" panose="02020603050405020304" pitchFamily="18" charset="0"/>
                <a:cs typeface="Times New Roman" panose="02020603050405020304" pitchFamily="18" charset="0"/>
              </a:rPr>
              <a:t>u</a:t>
            </a:r>
            <a:r>
              <a:rPr lang="en-US" sz="2200" dirty="0"/>
              <a:t> is reduced and is shifted towards that of the likelihood.</a:t>
            </a:r>
          </a:p>
        </p:txBody>
      </p:sp>
    </p:spTree>
    <p:extLst>
      <p:ext uri="{BB962C8B-B14F-4D97-AF65-F5344CB8AC3E}">
        <p14:creationId xmlns:p14="http://schemas.microsoft.com/office/powerpoint/2010/main" val="39270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CB08-7E81-AC41-8BC4-03C06ACB38AB}"/>
              </a:ext>
            </a:extLst>
          </p:cNvPr>
          <p:cNvSpPr>
            <a:spLocks noGrp="1"/>
          </p:cNvSpPr>
          <p:nvPr>
            <p:ph type="title"/>
          </p:nvPr>
        </p:nvSpPr>
        <p:spPr/>
        <p:txBody>
          <a:bodyPr/>
          <a:lstStyle/>
          <a:p>
            <a:r>
              <a:rPr lang="en-US" dirty="0"/>
              <a:t>Bayes’ theorem: 2 variable example</a:t>
            </a:r>
          </a:p>
        </p:txBody>
      </p:sp>
      <p:sp>
        <p:nvSpPr>
          <p:cNvPr id="3" name="Content Placeholder 2">
            <a:extLst>
              <a:ext uri="{FF2B5EF4-FFF2-40B4-BE49-F238E27FC236}">
                <a16:creationId xmlns:a16="http://schemas.microsoft.com/office/drawing/2014/main" id="{82A5A525-D81C-7242-A6E4-08F46B6CF8BE}"/>
              </a:ext>
            </a:extLst>
          </p:cNvPr>
          <p:cNvSpPr>
            <a:spLocks noGrp="1"/>
          </p:cNvSpPr>
          <p:nvPr>
            <p:ph idx="1"/>
          </p:nvPr>
        </p:nvSpPr>
        <p:spPr>
          <a:xfrm>
            <a:off x="838200" y="1825625"/>
            <a:ext cx="10706100" cy="4351338"/>
          </a:xfrm>
        </p:spPr>
        <p:txBody>
          <a:bodyPr>
            <a:normAutofit/>
          </a:bodyPr>
          <a:lstStyle/>
          <a:p>
            <a:pPr marL="0" indent="0">
              <a:buNone/>
            </a:pPr>
            <a:r>
              <a:rPr lang="en-US" sz="2200" dirty="0"/>
              <a:t>How do you think the Posterior would change if the </a:t>
            </a:r>
            <a:r>
              <a:rPr lang="en-US" sz="2200" b="1" dirty="0"/>
              <a:t>Prior</a:t>
            </a:r>
            <a:r>
              <a:rPr lang="en-US" sz="2200" dirty="0"/>
              <a:t> was </a:t>
            </a:r>
            <a:r>
              <a:rPr lang="en-US" sz="2200" b="1" dirty="0"/>
              <a:t>correlated</a:t>
            </a:r>
            <a:r>
              <a:rPr lang="en-US" sz="2200" dirty="0"/>
              <a:t>?</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r>
              <a:rPr lang="en-US" sz="2200" dirty="0"/>
              <a:t>When the Prior is correlated, </a:t>
            </a:r>
            <a:r>
              <a:rPr lang="en-US" sz="2200" b="1" dirty="0"/>
              <a:t>observations of one variable can be used to update the analysis of both variables</a:t>
            </a:r>
            <a:r>
              <a:rPr lang="en-US" sz="2200" dirty="0"/>
              <a:t>. This helps to </a:t>
            </a:r>
            <a:r>
              <a:rPr lang="en-US" sz="2200" b="1" dirty="0"/>
              <a:t>ensure the analysis is physically realistic</a:t>
            </a:r>
            <a:r>
              <a:rPr lang="en-US" sz="2200" dirty="0"/>
              <a:t>.</a:t>
            </a:r>
          </a:p>
        </p:txBody>
      </p:sp>
      <p:pic>
        <p:nvPicPr>
          <p:cNvPr id="6" name="Picture 5">
            <a:extLst>
              <a:ext uri="{FF2B5EF4-FFF2-40B4-BE49-F238E27FC236}">
                <a16:creationId xmlns:a16="http://schemas.microsoft.com/office/drawing/2014/main" id="{95C89342-30E5-814C-998A-0CD26DBFE7EF}"/>
              </a:ext>
            </a:extLst>
          </p:cNvPr>
          <p:cNvPicPr>
            <a:picLocks noChangeAspect="1"/>
          </p:cNvPicPr>
          <p:nvPr/>
        </p:nvPicPr>
        <p:blipFill>
          <a:blip r:embed="rId2"/>
          <a:stretch>
            <a:fillRect/>
          </a:stretch>
        </p:blipFill>
        <p:spPr>
          <a:xfrm>
            <a:off x="1271639" y="2341102"/>
            <a:ext cx="9304615" cy="2808000"/>
          </a:xfrm>
          <a:prstGeom prst="rect">
            <a:avLst/>
          </a:prstGeom>
        </p:spPr>
      </p:pic>
      <p:sp>
        <p:nvSpPr>
          <p:cNvPr id="5" name="Slide Number Placeholder 4">
            <a:extLst>
              <a:ext uri="{FF2B5EF4-FFF2-40B4-BE49-F238E27FC236}">
                <a16:creationId xmlns:a16="http://schemas.microsoft.com/office/drawing/2014/main" id="{81D87B2D-03D5-BE45-B124-6688FC5BEF1E}"/>
              </a:ext>
            </a:extLst>
          </p:cNvPr>
          <p:cNvSpPr>
            <a:spLocks noGrp="1"/>
          </p:cNvSpPr>
          <p:nvPr>
            <p:ph type="sldNum" sz="quarter" idx="12"/>
          </p:nvPr>
        </p:nvSpPr>
        <p:spPr/>
        <p:txBody>
          <a:bodyPr/>
          <a:lstStyle/>
          <a:p>
            <a:fld id="{9D9943AA-5528-6B44-A36B-5DECA1CB7493}" type="slidenum">
              <a:rPr lang="en-US" smtClean="0"/>
              <a:t>12</a:t>
            </a:fld>
            <a:endParaRPr lang="en-US"/>
          </a:p>
        </p:txBody>
      </p:sp>
      <p:sp>
        <p:nvSpPr>
          <p:cNvPr id="7" name="Rectangle 6">
            <a:extLst>
              <a:ext uri="{FF2B5EF4-FFF2-40B4-BE49-F238E27FC236}">
                <a16:creationId xmlns:a16="http://schemas.microsoft.com/office/drawing/2014/main" id="{A3ED6C68-7948-83F1-ED50-519615586AAB}"/>
              </a:ext>
            </a:extLst>
          </p:cNvPr>
          <p:cNvSpPr/>
          <p:nvPr/>
        </p:nvSpPr>
        <p:spPr>
          <a:xfrm>
            <a:off x="7324265" y="2341102"/>
            <a:ext cx="2637182" cy="280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CD99B5F-6B47-BDED-0057-20AC22710D1F}"/>
              </a:ext>
            </a:extLst>
          </p:cNvPr>
          <p:cNvSpPr/>
          <p:nvPr/>
        </p:nvSpPr>
        <p:spPr>
          <a:xfrm>
            <a:off x="6103716" y="4355905"/>
            <a:ext cx="605742" cy="308692"/>
          </a:xfrm>
          <a:custGeom>
            <a:avLst/>
            <a:gdLst>
              <a:gd name="connsiteX0" fmla="*/ 0 w 605742"/>
              <a:gd name="connsiteY0" fmla="*/ 308692 h 308692"/>
              <a:gd name="connsiteX1" fmla="*/ 138897 w 605742"/>
              <a:gd name="connsiteY1" fmla="*/ 254677 h 308692"/>
              <a:gd name="connsiteX2" fmla="*/ 239211 w 605742"/>
              <a:gd name="connsiteY2" fmla="*/ 119639 h 308692"/>
              <a:gd name="connsiteX3" fmla="*/ 320233 w 605742"/>
              <a:gd name="connsiteY3" fmla="*/ 34 h 308692"/>
              <a:gd name="connsiteX4" fmla="*/ 401256 w 605742"/>
              <a:gd name="connsiteY4" fmla="*/ 131214 h 308692"/>
              <a:gd name="connsiteX5" fmla="*/ 493854 w 605742"/>
              <a:gd name="connsiteY5" fmla="*/ 266252 h 308692"/>
              <a:gd name="connsiteX6" fmla="*/ 605742 w 605742"/>
              <a:gd name="connsiteY6" fmla="*/ 308692 h 3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42" h="308692">
                <a:moveTo>
                  <a:pt x="0" y="308692"/>
                </a:moveTo>
                <a:cubicBezTo>
                  <a:pt x="49514" y="297439"/>
                  <a:pt x="99029" y="286186"/>
                  <a:pt x="138897" y="254677"/>
                </a:cubicBezTo>
                <a:cubicBezTo>
                  <a:pt x="178765" y="223168"/>
                  <a:pt x="208988" y="162079"/>
                  <a:pt x="239211" y="119639"/>
                </a:cubicBezTo>
                <a:cubicBezTo>
                  <a:pt x="269434" y="77198"/>
                  <a:pt x="293226" y="-1895"/>
                  <a:pt x="320233" y="34"/>
                </a:cubicBezTo>
                <a:cubicBezTo>
                  <a:pt x="347241" y="1963"/>
                  <a:pt x="372319" y="86844"/>
                  <a:pt x="401256" y="131214"/>
                </a:cubicBezTo>
                <a:cubicBezTo>
                  <a:pt x="430193" y="175584"/>
                  <a:pt x="459773" y="236672"/>
                  <a:pt x="493854" y="266252"/>
                </a:cubicBezTo>
                <a:cubicBezTo>
                  <a:pt x="527935" y="295832"/>
                  <a:pt x="566838" y="302262"/>
                  <a:pt x="605742" y="308692"/>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7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5ACF3-9EE4-424B-B9AD-F96BCA8480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003175-E663-2D48-9898-D46D860741E7}"/>
              </a:ext>
            </a:extLst>
          </p:cNvPr>
          <p:cNvSpPr txBox="1"/>
          <p:nvPr/>
        </p:nvSpPr>
        <p:spPr>
          <a:xfrm>
            <a:off x="4332039" y="5836890"/>
            <a:ext cx="2643672" cy="369332"/>
          </a:xfrm>
          <a:prstGeom prst="rect">
            <a:avLst/>
          </a:prstGeom>
          <a:noFill/>
        </p:spPr>
        <p:txBody>
          <a:bodyPr wrap="none" rtlCol="0">
            <a:spAutoFit/>
          </a:bodyPr>
          <a:lstStyle/>
          <a:p>
            <a:r>
              <a:rPr lang="en-US" dirty="0"/>
              <a:t>Ambiguity in the sign of u</a:t>
            </a:r>
          </a:p>
        </p:txBody>
      </p:sp>
      <p:sp>
        <p:nvSpPr>
          <p:cNvPr id="2" name="Title 1">
            <a:extLst>
              <a:ext uri="{FF2B5EF4-FFF2-40B4-BE49-F238E27FC236}">
                <a16:creationId xmlns:a16="http://schemas.microsoft.com/office/drawing/2014/main" id="{7B0DC230-14D8-42B9-1BBA-BC1032E01C15}"/>
              </a:ext>
            </a:extLst>
          </p:cNvPr>
          <p:cNvSpPr>
            <a:spLocks noGrp="1"/>
          </p:cNvSpPr>
          <p:nvPr>
            <p:ph type="title"/>
          </p:nvPr>
        </p:nvSpPr>
        <p:spPr/>
        <p:txBody>
          <a:bodyPr/>
          <a:lstStyle/>
          <a:p>
            <a:r>
              <a:rPr lang="en-US" dirty="0"/>
              <a:t>Bayes’ theorem: 2 variable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6D5C7A-3F10-2CAA-A16B-8044C1CAC762}"/>
                  </a:ext>
                </a:extLst>
              </p:cNvPr>
              <p:cNvSpPr>
                <a:spLocks noGrp="1"/>
              </p:cNvSpPr>
              <p:nvPr>
                <p:ph idx="1"/>
              </p:nvPr>
            </p:nvSpPr>
            <p:spPr>
              <a:xfrm>
                <a:off x="838200" y="1825625"/>
                <a:ext cx="10706100" cy="4351338"/>
              </a:xfrm>
            </p:spPr>
            <p:txBody>
              <a:bodyPr>
                <a:normAutofit/>
              </a:bodyPr>
              <a:lstStyle/>
              <a:p>
                <a:pPr marL="0" indent="0">
                  <a:buNone/>
                </a:pPr>
                <a:r>
                  <a:rPr lang="en-US" sz="2200" dirty="0"/>
                  <a:t>In this example the prior is non-Gaussian. Let us observe </a:t>
                </a:r>
                <a14:m>
                  <m:oMath xmlns:m="http://schemas.openxmlformats.org/officeDocument/2006/math">
                    <m:sSup>
                      <m:sSupPr>
                        <m:ctrlPr>
                          <a:rPr lang="en-US" sz="2200" i="1" smtClean="0">
                            <a:latin typeface="Cambria Math" panose="02040503050406030204" pitchFamily="18" charset="0"/>
                          </a:rPr>
                        </m:ctrlPr>
                      </m:sSupPr>
                      <m:e>
                        <m:r>
                          <a:rPr lang="en-GB" sz="2200" b="0" i="1" smtClean="0">
                            <a:latin typeface="Cambria Math" panose="02040503050406030204" pitchFamily="18" charset="0"/>
                          </a:rPr>
                          <m:t>𝑢</m:t>
                        </m:r>
                      </m:e>
                      <m:sup>
                        <m:r>
                          <a:rPr lang="en-US" sz="2200" i="1" smtClean="0">
                            <a:latin typeface="Cambria Math" panose="02040503050406030204" pitchFamily="18" charset="0"/>
                          </a:rPr>
                          <m:t>2</m:t>
                        </m:r>
                      </m:sup>
                    </m:sSup>
                  </m:oMath>
                </a14:m>
                <a:r>
                  <a:rPr lang="en-US" sz="2200" dirty="0"/>
                  <a:t>, how will this change the likelihood?</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p:txBody>
          </p:sp>
        </mc:Choice>
        <mc:Fallback xmlns="">
          <p:sp>
            <p:nvSpPr>
              <p:cNvPr id="3" name="Content Placeholder 2">
                <a:extLst>
                  <a:ext uri="{FF2B5EF4-FFF2-40B4-BE49-F238E27FC236}">
                    <a16:creationId xmlns:a16="http://schemas.microsoft.com/office/drawing/2014/main" id="{F76D5C7A-3F10-2CAA-A16B-8044C1CAC762}"/>
                  </a:ext>
                </a:extLst>
              </p:cNvPr>
              <p:cNvSpPr>
                <a:spLocks noGrp="1" noRot="1" noChangeAspect="1" noMove="1" noResize="1" noEditPoints="1" noAdjustHandles="1" noChangeArrowheads="1" noChangeShapeType="1" noTextEdit="1"/>
              </p:cNvSpPr>
              <p:nvPr>
                <p:ph idx="1"/>
              </p:nvPr>
            </p:nvSpPr>
            <p:spPr>
              <a:xfrm>
                <a:off x="838200" y="1825625"/>
                <a:ext cx="10706100" cy="4351338"/>
              </a:xfrm>
              <a:blipFill>
                <a:blip r:embed="rId2"/>
                <a:stretch>
                  <a:fillRect l="-711" t="-145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4EA591C-9D57-B8A6-0216-123C4387DF93}"/>
              </a:ext>
            </a:extLst>
          </p:cNvPr>
          <p:cNvSpPr>
            <a:spLocks noGrp="1"/>
          </p:cNvSpPr>
          <p:nvPr>
            <p:ph type="sldNum" sz="quarter" idx="12"/>
          </p:nvPr>
        </p:nvSpPr>
        <p:spPr/>
        <p:txBody>
          <a:bodyPr/>
          <a:lstStyle/>
          <a:p>
            <a:fld id="{9D9943AA-5528-6B44-A36B-5DECA1CB7493}" type="slidenum">
              <a:rPr lang="en-US" smtClean="0"/>
              <a:t>13</a:t>
            </a:fld>
            <a:endParaRPr lang="en-US"/>
          </a:p>
        </p:txBody>
      </p:sp>
      <p:pic>
        <p:nvPicPr>
          <p:cNvPr id="10" name="Picture 9" descr="A graph of a graph of a function&#10;&#10;AI-generated content may be incorrect.">
            <a:extLst>
              <a:ext uri="{FF2B5EF4-FFF2-40B4-BE49-F238E27FC236}">
                <a16:creationId xmlns:a16="http://schemas.microsoft.com/office/drawing/2014/main" id="{78BBAC60-A2AC-7230-7861-D35C2C9DE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9" y="2872067"/>
            <a:ext cx="10409859" cy="2818539"/>
          </a:xfrm>
          <a:prstGeom prst="rect">
            <a:avLst/>
          </a:prstGeom>
        </p:spPr>
      </p:pic>
      <p:sp>
        <p:nvSpPr>
          <p:cNvPr id="11" name="Freeform 10">
            <a:extLst>
              <a:ext uri="{FF2B5EF4-FFF2-40B4-BE49-F238E27FC236}">
                <a16:creationId xmlns:a16="http://schemas.microsoft.com/office/drawing/2014/main" id="{A50586E7-AC93-0256-F918-C26AAB4CA576}"/>
              </a:ext>
            </a:extLst>
          </p:cNvPr>
          <p:cNvSpPr/>
          <p:nvPr/>
        </p:nvSpPr>
        <p:spPr>
          <a:xfrm>
            <a:off x="6103716" y="4806283"/>
            <a:ext cx="605742" cy="308692"/>
          </a:xfrm>
          <a:custGeom>
            <a:avLst/>
            <a:gdLst>
              <a:gd name="connsiteX0" fmla="*/ 0 w 605742"/>
              <a:gd name="connsiteY0" fmla="*/ 308692 h 308692"/>
              <a:gd name="connsiteX1" fmla="*/ 138897 w 605742"/>
              <a:gd name="connsiteY1" fmla="*/ 254677 h 308692"/>
              <a:gd name="connsiteX2" fmla="*/ 239211 w 605742"/>
              <a:gd name="connsiteY2" fmla="*/ 119639 h 308692"/>
              <a:gd name="connsiteX3" fmla="*/ 320233 w 605742"/>
              <a:gd name="connsiteY3" fmla="*/ 34 h 308692"/>
              <a:gd name="connsiteX4" fmla="*/ 401256 w 605742"/>
              <a:gd name="connsiteY4" fmla="*/ 131214 h 308692"/>
              <a:gd name="connsiteX5" fmla="*/ 493854 w 605742"/>
              <a:gd name="connsiteY5" fmla="*/ 266252 h 308692"/>
              <a:gd name="connsiteX6" fmla="*/ 605742 w 605742"/>
              <a:gd name="connsiteY6" fmla="*/ 308692 h 3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42" h="308692">
                <a:moveTo>
                  <a:pt x="0" y="308692"/>
                </a:moveTo>
                <a:cubicBezTo>
                  <a:pt x="49514" y="297439"/>
                  <a:pt x="99029" y="286186"/>
                  <a:pt x="138897" y="254677"/>
                </a:cubicBezTo>
                <a:cubicBezTo>
                  <a:pt x="178765" y="223168"/>
                  <a:pt x="208988" y="162079"/>
                  <a:pt x="239211" y="119639"/>
                </a:cubicBezTo>
                <a:cubicBezTo>
                  <a:pt x="269434" y="77198"/>
                  <a:pt x="293226" y="-1895"/>
                  <a:pt x="320233" y="34"/>
                </a:cubicBezTo>
                <a:cubicBezTo>
                  <a:pt x="347241" y="1963"/>
                  <a:pt x="372319" y="86844"/>
                  <a:pt x="401256" y="131214"/>
                </a:cubicBezTo>
                <a:cubicBezTo>
                  <a:pt x="430193" y="175584"/>
                  <a:pt x="459773" y="236672"/>
                  <a:pt x="493854" y="266252"/>
                </a:cubicBezTo>
                <a:cubicBezTo>
                  <a:pt x="527935" y="295832"/>
                  <a:pt x="566838" y="302262"/>
                  <a:pt x="605742" y="308692"/>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3D260439-D6F8-4560-6AB7-428622BBFC91}"/>
              </a:ext>
            </a:extLst>
          </p:cNvPr>
          <p:cNvSpPr/>
          <p:nvPr/>
        </p:nvSpPr>
        <p:spPr>
          <a:xfrm>
            <a:off x="5035310" y="4789698"/>
            <a:ext cx="605742" cy="308692"/>
          </a:xfrm>
          <a:custGeom>
            <a:avLst/>
            <a:gdLst>
              <a:gd name="connsiteX0" fmla="*/ 0 w 605742"/>
              <a:gd name="connsiteY0" fmla="*/ 308692 h 308692"/>
              <a:gd name="connsiteX1" fmla="*/ 138897 w 605742"/>
              <a:gd name="connsiteY1" fmla="*/ 254677 h 308692"/>
              <a:gd name="connsiteX2" fmla="*/ 239211 w 605742"/>
              <a:gd name="connsiteY2" fmla="*/ 119639 h 308692"/>
              <a:gd name="connsiteX3" fmla="*/ 320233 w 605742"/>
              <a:gd name="connsiteY3" fmla="*/ 34 h 308692"/>
              <a:gd name="connsiteX4" fmla="*/ 401256 w 605742"/>
              <a:gd name="connsiteY4" fmla="*/ 131214 h 308692"/>
              <a:gd name="connsiteX5" fmla="*/ 493854 w 605742"/>
              <a:gd name="connsiteY5" fmla="*/ 266252 h 308692"/>
              <a:gd name="connsiteX6" fmla="*/ 605742 w 605742"/>
              <a:gd name="connsiteY6" fmla="*/ 308692 h 3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42" h="308692">
                <a:moveTo>
                  <a:pt x="0" y="308692"/>
                </a:moveTo>
                <a:cubicBezTo>
                  <a:pt x="49514" y="297439"/>
                  <a:pt x="99029" y="286186"/>
                  <a:pt x="138897" y="254677"/>
                </a:cubicBezTo>
                <a:cubicBezTo>
                  <a:pt x="178765" y="223168"/>
                  <a:pt x="208988" y="162079"/>
                  <a:pt x="239211" y="119639"/>
                </a:cubicBezTo>
                <a:cubicBezTo>
                  <a:pt x="269434" y="77198"/>
                  <a:pt x="293226" y="-1895"/>
                  <a:pt x="320233" y="34"/>
                </a:cubicBezTo>
                <a:cubicBezTo>
                  <a:pt x="347241" y="1963"/>
                  <a:pt x="372319" y="86844"/>
                  <a:pt x="401256" y="131214"/>
                </a:cubicBezTo>
                <a:cubicBezTo>
                  <a:pt x="430193" y="175584"/>
                  <a:pt x="459773" y="236672"/>
                  <a:pt x="493854" y="266252"/>
                </a:cubicBezTo>
                <a:cubicBezTo>
                  <a:pt x="527935" y="295832"/>
                  <a:pt x="566838" y="302262"/>
                  <a:pt x="605742" y="308692"/>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B9A59F-8BC6-2C62-E241-FE1985F871BF}"/>
              </a:ext>
            </a:extLst>
          </p:cNvPr>
          <p:cNvSpPr/>
          <p:nvPr/>
        </p:nvSpPr>
        <p:spPr>
          <a:xfrm>
            <a:off x="4267511" y="2669721"/>
            <a:ext cx="2747079" cy="35135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0CF20E-688E-2E78-4F97-09FC4C59C5B1}"/>
              </a:ext>
            </a:extLst>
          </p:cNvPr>
          <p:cNvSpPr/>
          <p:nvPr/>
        </p:nvSpPr>
        <p:spPr>
          <a:xfrm>
            <a:off x="7211951" y="2842808"/>
            <a:ext cx="3044308" cy="280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09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2067-8B04-7845-83B7-DABD097ACEE6}"/>
              </a:ext>
            </a:extLst>
          </p:cNvPr>
          <p:cNvSpPr>
            <a:spLocks noGrp="1"/>
          </p:cNvSpPr>
          <p:nvPr>
            <p:ph type="title"/>
          </p:nvPr>
        </p:nvSpPr>
        <p:spPr/>
        <p:txBody>
          <a:bodyPr/>
          <a:lstStyle/>
          <a:p>
            <a:r>
              <a:rPr lang="en-US"/>
              <a:t>How to solve Bayes’ theorem?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B3A48B-03D0-F545-81F2-2030C8CD5450}"/>
                  </a:ext>
                </a:extLst>
              </p:cNvPr>
              <p:cNvSpPr>
                <a:spLocks noGrp="1"/>
              </p:cNvSpPr>
              <p:nvPr>
                <p:ph idx="1"/>
              </p:nvPr>
            </p:nvSpPr>
            <p:spPr>
              <a:xfrm>
                <a:off x="838200" y="1469570"/>
                <a:ext cx="10515600" cy="4886779"/>
              </a:xfrm>
            </p:spPr>
            <p:txBody>
              <a:bodyPr>
                <a:normAutofit/>
              </a:bodyPr>
              <a:lstStyle/>
              <a:p>
                <a:pPr marL="0" indent="0">
                  <a:buNone/>
                </a:pPr>
                <a:r>
                  <a:rPr lang="en-US" sz="2000" dirty="0"/>
                  <a:t>A naïve approach could be to discretize the whole of the state space, evaluate </a:t>
                </a:r>
                <a14:m>
                  <m:oMath xmlns:m="http://schemas.openxmlformats.org/officeDocument/2006/math">
                    <m:r>
                      <a:rPr lang="en-GB" sz="2000" b="0" i="1" smtClean="0">
                        <a:latin typeface="Cambria Math" panose="02040503050406030204" pitchFamily="18" charset="0"/>
                      </a:rPr>
                      <m:t>𝑝</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𝑥</m:t>
                            </m:r>
                          </m:e>
                          <m:sub>
                            <m:r>
                              <a:rPr lang="en-GB" sz="2000" b="0" i="1" smtClean="0">
                                <a:latin typeface="Cambria Math" panose="02040503050406030204" pitchFamily="18" charset="0"/>
                              </a:rPr>
                              <m:t>𝑖</m:t>
                            </m:r>
                          </m:sub>
                        </m:sSub>
                      </m:e>
                    </m:d>
                  </m:oMath>
                </a14:m>
                <a:r>
                  <a:rPr lang="en-US" sz="2000" dirty="0"/>
                  <a:t> and </a:t>
                </a:r>
                <a14:m>
                  <m:oMath xmlns:m="http://schemas.openxmlformats.org/officeDocument/2006/math">
                    <m:r>
                      <a:rPr lang="en-GB" sz="2000" i="1">
                        <a:latin typeface="Cambria Math" panose="02040503050406030204" pitchFamily="18" charset="0"/>
                      </a:rPr>
                      <m:t>𝑝</m:t>
                    </m:r>
                    <m:d>
                      <m:dPr>
                        <m:ctrlPr>
                          <a:rPr lang="en-GB" sz="2000" i="1">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𝑖</m:t>
                            </m:r>
                          </m:sub>
                        </m:sSub>
                      </m:e>
                    </m:d>
                  </m:oMath>
                </a14:m>
                <a:r>
                  <a:rPr lang="en-US" sz="2000" dirty="0"/>
                  <a:t> and multiply (this is exactly what I did in the 2D examples)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We will discuss two different, more efficient, approaches to solving Bayes’ theorem</a:t>
                </a:r>
              </a:p>
              <a:p>
                <a:pPr marL="457200" indent="-457200">
                  <a:buFont typeface="+mj-lt"/>
                  <a:buAutoNum type="arabicPeriod"/>
                </a:pPr>
                <a:r>
                  <a:rPr lang="en-US" sz="2000" dirty="0"/>
                  <a:t>Non-Parametric approaches: No assumptions are made about the form of Prior or likelihood and consequently the Posterior. These methods include MCMC and the Particle filter</a:t>
                </a:r>
              </a:p>
              <a:p>
                <a:pPr marL="457200" indent="-457200">
                  <a:buFont typeface="+mj-lt"/>
                  <a:buAutoNum type="arabicPeriod"/>
                </a:pPr>
                <a:r>
                  <a:rPr lang="en-US" sz="2000" dirty="0"/>
                  <a:t>Parametric approaches: The prior, likelihood and hence the Posterior are assumed to follow a given distribution. These methods include variational techniques and the </a:t>
                </a:r>
                <a:r>
                  <a:rPr lang="en-US" sz="2000" dirty="0" err="1"/>
                  <a:t>EnKF</a:t>
                </a:r>
                <a:r>
                  <a:rPr lang="en-US" sz="2000" dirty="0"/>
                  <a: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C0B3A48B-03D0-F545-81F2-2030C8CD5450}"/>
                  </a:ext>
                </a:extLst>
              </p:cNvPr>
              <p:cNvSpPr>
                <a:spLocks noGrp="1" noRot="1" noChangeAspect="1" noMove="1" noResize="1" noEditPoints="1" noAdjustHandles="1" noChangeArrowheads="1" noChangeShapeType="1" noTextEdit="1"/>
              </p:cNvSpPr>
              <p:nvPr>
                <p:ph idx="1"/>
              </p:nvPr>
            </p:nvSpPr>
            <p:spPr>
              <a:xfrm>
                <a:off x="838200" y="1469570"/>
                <a:ext cx="10515600" cy="4886779"/>
              </a:xfrm>
              <a:blipFill>
                <a:blip r:embed="rId2"/>
                <a:stretch>
                  <a:fillRect l="-724" t="-129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A755E0BE-E953-5B4D-9D85-B2A4A0E3D17E}"/>
                  </a:ext>
                </a:extLst>
              </p14:cNvPr>
              <p14:cNvContentPartPr/>
              <p14:nvPr/>
            </p14:nvContentPartPr>
            <p14:xfrm>
              <a:off x="4759176" y="4461742"/>
              <a:ext cx="360" cy="360"/>
            </p14:xfrm>
          </p:contentPart>
        </mc:Choice>
        <mc:Fallback xmlns="">
          <p:pic>
            <p:nvPicPr>
              <p:cNvPr id="15" name="Ink 14">
                <a:extLst>
                  <a:ext uri="{FF2B5EF4-FFF2-40B4-BE49-F238E27FC236}">
                    <a16:creationId xmlns:a16="http://schemas.microsoft.com/office/drawing/2014/main" id="{A755E0BE-E953-5B4D-9D85-B2A4A0E3D17E}"/>
                  </a:ext>
                </a:extLst>
              </p:cNvPr>
              <p:cNvPicPr/>
              <p:nvPr/>
            </p:nvPicPr>
            <p:blipFill>
              <a:blip r:embed="rId9"/>
              <a:stretch>
                <a:fillRect/>
              </a:stretch>
            </p:blipFill>
            <p:spPr>
              <a:xfrm>
                <a:off x="4750176" y="4453102"/>
                <a:ext cx="18000" cy="18000"/>
              </a:xfrm>
              <a:prstGeom prst="rect">
                <a:avLst/>
              </a:prstGeom>
            </p:spPr>
          </p:pic>
        </mc:Fallback>
      </mc:AlternateContent>
      <p:sp>
        <p:nvSpPr>
          <p:cNvPr id="5" name="Slide Number Placeholder 4">
            <a:extLst>
              <a:ext uri="{FF2B5EF4-FFF2-40B4-BE49-F238E27FC236}">
                <a16:creationId xmlns:a16="http://schemas.microsoft.com/office/drawing/2014/main" id="{61E53C8B-517A-FE4E-B7DD-48200DAAAA0D}"/>
              </a:ext>
            </a:extLst>
          </p:cNvPr>
          <p:cNvSpPr>
            <a:spLocks noGrp="1"/>
          </p:cNvSpPr>
          <p:nvPr>
            <p:ph type="sldNum" sz="quarter" idx="12"/>
          </p:nvPr>
        </p:nvSpPr>
        <p:spPr/>
        <p:txBody>
          <a:bodyPr/>
          <a:lstStyle/>
          <a:p>
            <a:fld id="{9D9943AA-5528-6B44-A36B-5DECA1CB7493}" type="slidenum">
              <a:rPr lang="en-US" smtClean="0"/>
              <a:t>14</a:t>
            </a:fld>
            <a:endParaRPr lang="en-US"/>
          </a:p>
        </p:txBody>
      </p:sp>
      <p:pic>
        <p:nvPicPr>
          <p:cNvPr id="7" name="Picture 6">
            <a:extLst>
              <a:ext uri="{FF2B5EF4-FFF2-40B4-BE49-F238E27FC236}">
                <a16:creationId xmlns:a16="http://schemas.microsoft.com/office/drawing/2014/main" id="{D3189CD7-E9BC-30F8-8419-4A1C9B00476B}"/>
              </a:ext>
            </a:extLst>
          </p:cNvPr>
          <p:cNvPicPr>
            <a:picLocks noChangeAspect="1"/>
          </p:cNvPicPr>
          <p:nvPr/>
        </p:nvPicPr>
        <p:blipFill>
          <a:blip r:embed="rId10"/>
          <a:stretch>
            <a:fillRect/>
          </a:stretch>
        </p:blipFill>
        <p:spPr>
          <a:xfrm>
            <a:off x="2659567" y="2340742"/>
            <a:ext cx="5485871" cy="1655558"/>
          </a:xfrm>
          <a:prstGeom prst="rect">
            <a:avLst/>
          </a:prstGeom>
        </p:spPr>
      </p:pic>
      <p:grpSp>
        <p:nvGrpSpPr>
          <p:cNvPr id="74" name="Group 73">
            <a:extLst>
              <a:ext uri="{FF2B5EF4-FFF2-40B4-BE49-F238E27FC236}">
                <a16:creationId xmlns:a16="http://schemas.microsoft.com/office/drawing/2014/main" id="{51177D61-8533-BCFC-156A-8DF44B70C91A}"/>
              </a:ext>
            </a:extLst>
          </p:cNvPr>
          <p:cNvGrpSpPr/>
          <p:nvPr/>
        </p:nvGrpSpPr>
        <p:grpSpPr>
          <a:xfrm>
            <a:off x="3501189" y="2478479"/>
            <a:ext cx="914400" cy="1275374"/>
            <a:chOff x="3501189" y="2478479"/>
            <a:chExt cx="914400" cy="1275374"/>
          </a:xfrm>
        </p:grpSpPr>
        <p:cxnSp>
          <p:nvCxnSpPr>
            <p:cNvPr id="9" name="Straight Connector 8">
              <a:extLst>
                <a:ext uri="{FF2B5EF4-FFF2-40B4-BE49-F238E27FC236}">
                  <a16:creationId xmlns:a16="http://schemas.microsoft.com/office/drawing/2014/main" id="{83D4AD03-CF85-0080-5D11-1DD482C63362}"/>
                </a:ext>
              </a:extLst>
            </p:cNvPr>
            <p:cNvCxnSpPr/>
            <p:nvPr/>
          </p:nvCxnSpPr>
          <p:spPr>
            <a:xfrm>
              <a:off x="3501189" y="2490537"/>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4BB33DE-39C0-CC68-C445-84A0C709FFD3}"/>
                </a:ext>
              </a:extLst>
            </p:cNvPr>
            <p:cNvCxnSpPr/>
            <p:nvPr/>
          </p:nvCxnSpPr>
          <p:spPr>
            <a:xfrm>
              <a:off x="3805989" y="2482505"/>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100EEB3-0FF9-7FC7-5ED0-71BB671F2C34}"/>
                </a:ext>
              </a:extLst>
            </p:cNvPr>
            <p:cNvCxnSpPr/>
            <p:nvPr/>
          </p:nvCxnSpPr>
          <p:spPr>
            <a:xfrm>
              <a:off x="4110789" y="248650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0E34F3A-40AD-EE70-F700-6469B4826D18}"/>
                </a:ext>
              </a:extLst>
            </p:cNvPr>
            <p:cNvCxnSpPr/>
            <p:nvPr/>
          </p:nvCxnSpPr>
          <p:spPr>
            <a:xfrm>
              <a:off x="4415589" y="247847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BC4B8B7E-A4B9-0288-8D95-92129E103A36}"/>
              </a:ext>
            </a:extLst>
          </p:cNvPr>
          <p:cNvGrpSpPr/>
          <p:nvPr/>
        </p:nvGrpSpPr>
        <p:grpSpPr>
          <a:xfrm>
            <a:off x="5043953" y="2498488"/>
            <a:ext cx="914400" cy="1275374"/>
            <a:chOff x="3501189" y="2478479"/>
            <a:chExt cx="914400" cy="1275374"/>
          </a:xfrm>
        </p:grpSpPr>
        <p:cxnSp>
          <p:nvCxnSpPr>
            <p:cNvPr id="76" name="Straight Connector 75">
              <a:extLst>
                <a:ext uri="{FF2B5EF4-FFF2-40B4-BE49-F238E27FC236}">
                  <a16:creationId xmlns:a16="http://schemas.microsoft.com/office/drawing/2014/main" id="{95F535A7-75C6-5209-87F7-20A37412D02F}"/>
                </a:ext>
              </a:extLst>
            </p:cNvPr>
            <p:cNvCxnSpPr/>
            <p:nvPr/>
          </p:nvCxnSpPr>
          <p:spPr>
            <a:xfrm>
              <a:off x="3501189" y="2490537"/>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60F09F30-686B-3C26-78ED-843E5B5AB0C3}"/>
                </a:ext>
              </a:extLst>
            </p:cNvPr>
            <p:cNvCxnSpPr/>
            <p:nvPr/>
          </p:nvCxnSpPr>
          <p:spPr>
            <a:xfrm>
              <a:off x="3805989" y="2482505"/>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0499B469-3B3A-E7D6-6E02-0429F956360C}"/>
                </a:ext>
              </a:extLst>
            </p:cNvPr>
            <p:cNvCxnSpPr/>
            <p:nvPr/>
          </p:nvCxnSpPr>
          <p:spPr>
            <a:xfrm>
              <a:off x="4110789" y="248650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3116F53-5244-3250-8230-8108495BE7A9}"/>
                </a:ext>
              </a:extLst>
            </p:cNvPr>
            <p:cNvCxnSpPr/>
            <p:nvPr/>
          </p:nvCxnSpPr>
          <p:spPr>
            <a:xfrm>
              <a:off x="4415589" y="247847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0" name="Group 79">
            <a:extLst>
              <a:ext uri="{FF2B5EF4-FFF2-40B4-BE49-F238E27FC236}">
                <a16:creationId xmlns:a16="http://schemas.microsoft.com/office/drawing/2014/main" id="{25E9F718-94EF-269C-69E2-B248686E8DD7}"/>
              </a:ext>
            </a:extLst>
          </p:cNvPr>
          <p:cNvGrpSpPr/>
          <p:nvPr/>
        </p:nvGrpSpPr>
        <p:grpSpPr>
          <a:xfrm>
            <a:off x="6579991" y="2482441"/>
            <a:ext cx="914400" cy="1275374"/>
            <a:chOff x="3501189" y="2478479"/>
            <a:chExt cx="914400" cy="1275374"/>
          </a:xfrm>
        </p:grpSpPr>
        <p:cxnSp>
          <p:nvCxnSpPr>
            <p:cNvPr id="81" name="Straight Connector 80">
              <a:extLst>
                <a:ext uri="{FF2B5EF4-FFF2-40B4-BE49-F238E27FC236}">
                  <a16:creationId xmlns:a16="http://schemas.microsoft.com/office/drawing/2014/main" id="{AE89A38E-85A5-6FE2-E2B8-20349113D5A7}"/>
                </a:ext>
              </a:extLst>
            </p:cNvPr>
            <p:cNvCxnSpPr/>
            <p:nvPr/>
          </p:nvCxnSpPr>
          <p:spPr>
            <a:xfrm>
              <a:off x="3501189" y="2490537"/>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12958BD-A9AA-8EFC-21BC-4197E725A353}"/>
                </a:ext>
              </a:extLst>
            </p:cNvPr>
            <p:cNvCxnSpPr/>
            <p:nvPr/>
          </p:nvCxnSpPr>
          <p:spPr>
            <a:xfrm>
              <a:off x="3805989" y="2482505"/>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4E72D4A-1D21-F1A1-61C0-9D2756DD1F33}"/>
                </a:ext>
              </a:extLst>
            </p:cNvPr>
            <p:cNvCxnSpPr/>
            <p:nvPr/>
          </p:nvCxnSpPr>
          <p:spPr>
            <a:xfrm>
              <a:off x="4110789" y="248650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E21B6D24-54BD-EC34-0CE8-1A1D216531B4}"/>
                </a:ext>
              </a:extLst>
            </p:cNvPr>
            <p:cNvCxnSpPr/>
            <p:nvPr/>
          </p:nvCxnSpPr>
          <p:spPr>
            <a:xfrm>
              <a:off x="4415589" y="247847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97378679-4585-D6F7-EBB5-36C2E3A10C61}"/>
              </a:ext>
            </a:extLst>
          </p:cNvPr>
          <p:cNvGrpSpPr/>
          <p:nvPr/>
        </p:nvGrpSpPr>
        <p:grpSpPr>
          <a:xfrm rot="5400000">
            <a:off x="3509205" y="2474463"/>
            <a:ext cx="914400" cy="1275374"/>
            <a:chOff x="3501189" y="2478479"/>
            <a:chExt cx="914400" cy="1275374"/>
          </a:xfrm>
        </p:grpSpPr>
        <p:cxnSp>
          <p:nvCxnSpPr>
            <p:cNvPr id="86" name="Straight Connector 85">
              <a:extLst>
                <a:ext uri="{FF2B5EF4-FFF2-40B4-BE49-F238E27FC236}">
                  <a16:creationId xmlns:a16="http://schemas.microsoft.com/office/drawing/2014/main" id="{D5CB9B4A-1AAC-34D9-46FB-19805B2BB76A}"/>
                </a:ext>
              </a:extLst>
            </p:cNvPr>
            <p:cNvCxnSpPr/>
            <p:nvPr/>
          </p:nvCxnSpPr>
          <p:spPr>
            <a:xfrm>
              <a:off x="3501189" y="2490537"/>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17E1B2E-5C14-CF3C-E1C8-2D04358328F5}"/>
                </a:ext>
              </a:extLst>
            </p:cNvPr>
            <p:cNvCxnSpPr/>
            <p:nvPr/>
          </p:nvCxnSpPr>
          <p:spPr>
            <a:xfrm>
              <a:off x="3805989" y="2482505"/>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507E50E-0521-8A15-E551-DFB4AF8C7EEB}"/>
                </a:ext>
              </a:extLst>
            </p:cNvPr>
            <p:cNvCxnSpPr/>
            <p:nvPr/>
          </p:nvCxnSpPr>
          <p:spPr>
            <a:xfrm>
              <a:off x="4110789" y="248650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5E549451-A9BB-2FF3-5494-CBE390813054}"/>
                </a:ext>
              </a:extLst>
            </p:cNvPr>
            <p:cNvCxnSpPr/>
            <p:nvPr/>
          </p:nvCxnSpPr>
          <p:spPr>
            <a:xfrm>
              <a:off x="4415589" y="247847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AFB40303-D570-C14E-43A7-93E5037789A3}"/>
              </a:ext>
            </a:extLst>
          </p:cNvPr>
          <p:cNvGrpSpPr/>
          <p:nvPr/>
        </p:nvGrpSpPr>
        <p:grpSpPr>
          <a:xfrm rot="5400000">
            <a:off x="5057264" y="2458418"/>
            <a:ext cx="914400" cy="1275374"/>
            <a:chOff x="3501189" y="2478479"/>
            <a:chExt cx="914400" cy="1275374"/>
          </a:xfrm>
        </p:grpSpPr>
        <p:cxnSp>
          <p:nvCxnSpPr>
            <p:cNvPr id="91" name="Straight Connector 90">
              <a:extLst>
                <a:ext uri="{FF2B5EF4-FFF2-40B4-BE49-F238E27FC236}">
                  <a16:creationId xmlns:a16="http://schemas.microsoft.com/office/drawing/2014/main" id="{EF8EBA75-F135-1663-DB1A-6AE240CDBF22}"/>
                </a:ext>
              </a:extLst>
            </p:cNvPr>
            <p:cNvCxnSpPr/>
            <p:nvPr/>
          </p:nvCxnSpPr>
          <p:spPr>
            <a:xfrm>
              <a:off x="3501189" y="2490537"/>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3C44037-B7EF-7A7E-2DD0-8A1BF4ABDE5C}"/>
                </a:ext>
              </a:extLst>
            </p:cNvPr>
            <p:cNvCxnSpPr/>
            <p:nvPr/>
          </p:nvCxnSpPr>
          <p:spPr>
            <a:xfrm>
              <a:off x="3805989" y="2482505"/>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7FA38C6-9D2E-41CE-C518-3C199FAD353D}"/>
                </a:ext>
              </a:extLst>
            </p:cNvPr>
            <p:cNvCxnSpPr/>
            <p:nvPr/>
          </p:nvCxnSpPr>
          <p:spPr>
            <a:xfrm>
              <a:off x="4110789" y="248650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C09A95C-522E-7AFE-BD06-F343771748B5}"/>
                </a:ext>
              </a:extLst>
            </p:cNvPr>
            <p:cNvCxnSpPr/>
            <p:nvPr/>
          </p:nvCxnSpPr>
          <p:spPr>
            <a:xfrm>
              <a:off x="4415589" y="247847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5" name="Group 94">
            <a:extLst>
              <a:ext uri="{FF2B5EF4-FFF2-40B4-BE49-F238E27FC236}">
                <a16:creationId xmlns:a16="http://schemas.microsoft.com/office/drawing/2014/main" id="{10A53B0C-A7F8-4127-0670-7B988E28FF8C}"/>
              </a:ext>
            </a:extLst>
          </p:cNvPr>
          <p:cNvGrpSpPr/>
          <p:nvPr/>
        </p:nvGrpSpPr>
        <p:grpSpPr>
          <a:xfrm rot="5400000">
            <a:off x="6573257" y="2470447"/>
            <a:ext cx="914400" cy="1275374"/>
            <a:chOff x="3501189" y="2478479"/>
            <a:chExt cx="914400" cy="1275374"/>
          </a:xfrm>
        </p:grpSpPr>
        <p:cxnSp>
          <p:nvCxnSpPr>
            <p:cNvPr id="96" name="Straight Connector 95">
              <a:extLst>
                <a:ext uri="{FF2B5EF4-FFF2-40B4-BE49-F238E27FC236}">
                  <a16:creationId xmlns:a16="http://schemas.microsoft.com/office/drawing/2014/main" id="{86A7AFA4-2578-FF7C-DC97-5ED4291EDFCA}"/>
                </a:ext>
              </a:extLst>
            </p:cNvPr>
            <p:cNvCxnSpPr/>
            <p:nvPr/>
          </p:nvCxnSpPr>
          <p:spPr>
            <a:xfrm>
              <a:off x="3501189" y="2490537"/>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EC368C2C-2B61-4C6B-09E2-26CFE5560258}"/>
                </a:ext>
              </a:extLst>
            </p:cNvPr>
            <p:cNvCxnSpPr/>
            <p:nvPr/>
          </p:nvCxnSpPr>
          <p:spPr>
            <a:xfrm>
              <a:off x="3805989" y="2482505"/>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21B3494B-D0C1-4FDA-30E7-FB5C73808AB3}"/>
                </a:ext>
              </a:extLst>
            </p:cNvPr>
            <p:cNvCxnSpPr/>
            <p:nvPr/>
          </p:nvCxnSpPr>
          <p:spPr>
            <a:xfrm>
              <a:off x="4110789" y="248650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E0FC37C-60A9-282D-09DD-66EDE1D78FB4}"/>
                </a:ext>
              </a:extLst>
            </p:cNvPr>
            <p:cNvCxnSpPr/>
            <p:nvPr/>
          </p:nvCxnSpPr>
          <p:spPr>
            <a:xfrm>
              <a:off x="4415589" y="2478479"/>
              <a:ext cx="0" cy="1263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0" name="TextBox 99">
            <a:extLst>
              <a:ext uri="{FF2B5EF4-FFF2-40B4-BE49-F238E27FC236}">
                <a16:creationId xmlns:a16="http://schemas.microsoft.com/office/drawing/2014/main" id="{F6855E97-B91B-8B7E-F8F5-B133A597F120}"/>
              </a:ext>
            </a:extLst>
          </p:cNvPr>
          <p:cNvSpPr txBox="1"/>
          <p:nvPr/>
        </p:nvSpPr>
        <p:spPr>
          <a:xfrm>
            <a:off x="8188874" y="2403540"/>
            <a:ext cx="3586652" cy="1477328"/>
          </a:xfrm>
          <a:prstGeom prst="rect">
            <a:avLst/>
          </a:prstGeom>
          <a:noFill/>
        </p:spPr>
        <p:txBody>
          <a:bodyPr wrap="square" rtlCol="0">
            <a:spAutoFit/>
          </a:bodyPr>
          <a:lstStyle/>
          <a:p>
            <a:r>
              <a:rPr lang="en-US" dirty="0"/>
              <a:t>😟 Might miss the regions of high probability</a:t>
            </a:r>
          </a:p>
          <a:p>
            <a:r>
              <a:rPr lang="en-US" dirty="0"/>
              <a:t>😩 Waste effort evaluating the PDFs in regions of near-zero probability</a:t>
            </a:r>
          </a:p>
        </p:txBody>
      </p:sp>
    </p:spTree>
    <p:extLst>
      <p:ext uri="{BB962C8B-B14F-4D97-AF65-F5344CB8AC3E}">
        <p14:creationId xmlns:p14="http://schemas.microsoft.com/office/powerpoint/2010/main" val="33883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A934-1DE2-D602-3FE7-F33C27190482}"/>
              </a:ext>
            </a:extLst>
          </p:cNvPr>
          <p:cNvSpPr>
            <a:spLocks noGrp="1"/>
          </p:cNvSpPr>
          <p:nvPr>
            <p:ph type="title"/>
          </p:nvPr>
        </p:nvSpPr>
        <p:spPr/>
        <p:txBody>
          <a:bodyPr/>
          <a:lstStyle/>
          <a:p>
            <a:r>
              <a:rPr lang="en-US" dirty="0"/>
              <a:t>Non-parametric approaches</a:t>
            </a:r>
          </a:p>
        </p:txBody>
      </p:sp>
      <p:sp>
        <p:nvSpPr>
          <p:cNvPr id="3" name="Text Placeholder 2">
            <a:extLst>
              <a:ext uri="{FF2B5EF4-FFF2-40B4-BE49-F238E27FC236}">
                <a16:creationId xmlns:a16="http://schemas.microsoft.com/office/drawing/2014/main" id="{83967186-EA8F-CDB4-776A-7C2D71C09C8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65B747F-E4B8-A096-F3B1-9D7B4BDEE174}"/>
              </a:ext>
            </a:extLst>
          </p:cNvPr>
          <p:cNvSpPr>
            <a:spLocks noGrp="1"/>
          </p:cNvSpPr>
          <p:nvPr>
            <p:ph type="ftr" sz="quarter" idx="11"/>
          </p:nvPr>
        </p:nvSpPr>
        <p:spPr/>
        <p:txBody>
          <a:bodyPr/>
          <a:lstStyle/>
          <a:p>
            <a:r>
              <a:rPr lang="en-US"/>
              <a:t>NERC/NCEO/DARC Training course on data assimilation and its interface with machine learning 2025</a:t>
            </a:r>
          </a:p>
        </p:txBody>
      </p:sp>
    </p:spTree>
    <p:extLst>
      <p:ext uri="{BB962C8B-B14F-4D97-AF65-F5344CB8AC3E}">
        <p14:creationId xmlns:p14="http://schemas.microsoft.com/office/powerpoint/2010/main" val="352397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2067-8B04-7845-83B7-DABD097ACEE6}"/>
              </a:ext>
            </a:extLst>
          </p:cNvPr>
          <p:cNvSpPr>
            <a:spLocks noGrp="1"/>
          </p:cNvSpPr>
          <p:nvPr>
            <p:ph type="title"/>
          </p:nvPr>
        </p:nvSpPr>
        <p:spPr/>
        <p:txBody>
          <a:bodyPr/>
          <a:lstStyle/>
          <a:p>
            <a:r>
              <a:rPr lang="en-US" dirty="0"/>
              <a:t>MCMC</a:t>
            </a:r>
          </a:p>
        </p:txBody>
      </p:sp>
      <p:sp>
        <p:nvSpPr>
          <p:cNvPr id="3" name="Content Placeholder 2">
            <a:extLst>
              <a:ext uri="{FF2B5EF4-FFF2-40B4-BE49-F238E27FC236}">
                <a16:creationId xmlns:a16="http://schemas.microsoft.com/office/drawing/2014/main" id="{C0B3A48B-03D0-F545-81F2-2030C8CD5450}"/>
              </a:ext>
            </a:extLst>
          </p:cNvPr>
          <p:cNvSpPr>
            <a:spLocks noGrp="1"/>
          </p:cNvSpPr>
          <p:nvPr>
            <p:ph idx="1"/>
          </p:nvPr>
        </p:nvSpPr>
        <p:spPr>
          <a:xfrm>
            <a:off x="838200" y="1825625"/>
            <a:ext cx="6265912" cy="4351338"/>
          </a:xfrm>
        </p:spPr>
        <p:txBody>
          <a:bodyPr>
            <a:normAutofit/>
          </a:bodyPr>
          <a:lstStyle/>
          <a:p>
            <a:pPr marL="0" indent="0">
              <a:buNone/>
            </a:pPr>
            <a:r>
              <a:rPr lang="en-US" sz="2400" dirty="0"/>
              <a:t>Markov Chain Monte Carlo (MCMC) are a class of algorithms that allow you to sample from the Posterior distribution.</a:t>
            </a:r>
          </a:p>
          <a:p>
            <a:pPr marL="0" indent="0">
              <a:buNone/>
            </a:pPr>
            <a:r>
              <a:rPr lang="en-US" sz="2400" dirty="0"/>
              <a:t>The basic algorithm is: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grpSp>
        <p:nvGrpSpPr>
          <p:cNvPr id="14" name="Group 13">
            <a:extLst>
              <a:ext uri="{FF2B5EF4-FFF2-40B4-BE49-F238E27FC236}">
                <a16:creationId xmlns:a16="http://schemas.microsoft.com/office/drawing/2014/main" id="{7E76DB8A-5FCE-D741-AA76-42119C22703C}"/>
              </a:ext>
            </a:extLst>
          </p:cNvPr>
          <p:cNvGrpSpPr/>
          <p:nvPr/>
        </p:nvGrpSpPr>
        <p:grpSpPr>
          <a:xfrm>
            <a:off x="602580" y="4012404"/>
            <a:ext cx="471240" cy="2023560"/>
            <a:chOff x="664896" y="3699262"/>
            <a:chExt cx="471240" cy="202356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4EB2846C-780A-D34F-BAF1-2BB1C343CB70}"/>
                    </a:ext>
                  </a:extLst>
                </p14:cNvPr>
                <p14:cNvContentPartPr/>
                <p14:nvPr/>
              </p14:nvContentPartPr>
              <p14:xfrm>
                <a:off x="664896" y="3816622"/>
                <a:ext cx="471240" cy="1906200"/>
              </p14:xfrm>
            </p:contentPart>
          </mc:Choice>
          <mc:Fallback xmlns="">
            <p:pic>
              <p:nvPicPr>
                <p:cNvPr id="10" name="Ink 9">
                  <a:extLst>
                    <a:ext uri="{FF2B5EF4-FFF2-40B4-BE49-F238E27FC236}">
                      <a16:creationId xmlns:a16="http://schemas.microsoft.com/office/drawing/2014/main" id="{4EB2846C-780A-D34F-BAF1-2BB1C343CB70}"/>
                    </a:ext>
                  </a:extLst>
                </p:cNvPr>
                <p:cNvPicPr/>
                <p:nvPr/>
              </p:nvPicPr>
              <p:blipFill>
                <a:blip r:embed="rId3"/>
                <a:stretch>
                  <a:fillRect/>
                </a:stretch>
              </p:blipFill>
              <p:spPr>
                <a:xfrm>
                  <a:off x="655896" y="3807622"/>
                  <a:ext cx="488880" cy="1923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3C908EB-DFBD-BB41-BD7E-59CF6143CF3D}"/>
                    </a:ext>
                  </a:extLst>
                </p14:cNvPr>
                <p14:cNvContentPartPr/>
                <p14:nvPr/>
              </p14:nvContentPartPr>
              <p14:xfrm>
                <a:off x="964416" y="3699262"/>
                <a:ext cx="161280" cy="117720"/>
              </p14:xfrm>
            </p:contentPart>
          </mc:Choice>
          <mc:Fallback xmlns="">
            <p:pic>
              <p:nvPicPr>
                <p:cNvPr id="11" name="Ink 10">
                  <a:extLst>
                    <a:ext uri="{FF2B5EF4-FFF2-40B4-BE49-F238E27FC236}">
                      <a16:creationId xmlns:a16="http://schemas.microsoft.com/office/drawing/2014/main" id="{93C908EB-DFBD-BB41-BD7E-59CF6143CF3D}"/>
                    </a:ext>
                  </a:extLst>
                </p:cNvPr>
                <p:cNvPicPr/>
                <p:nvPr/>
              </p:nvPicPr>
              <p:blipFill>
                <a:blip r:embed="rId5"/>
                <a:stretch>
                  <a:fillRect/>
                </a:stretch>
              </p:blipFill>
              <p:spPr>
                <a:xfrm>
                  <a:off x="955776" y="3690262"/>
                  <a:ext cx="178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91AF882B-45A3-284E-8B8F-E9482B7EFA7D}"/>
                    </a:ext>
                  </a:extLst>
                </p14:cNvPr>
                <p14:cNvContentPartPr/>
                <p14:nvPr/>
              </p14:nvContentPartPr>
              <p14:xfrm>
                <a:off x="1006896" y="3842182"/>
                <a:ext cx="105120" cy="164520"/>
              </p14:xfrm>
            </p:contentPart>
          </mc:Choice>
          <mc:Fallback xmlns="">
            <p:pic>
              <p:nvPicPr>
                <p:cNvPr id="13" name="Ink 12">
                  <a:extLst>
                    <a:ext uri="{FF2B5EF4-FFF2-40B4-BE49-F238E27FC236}">
                      <a16:creationId xmlns:a16="http://schemas.microsoft.com/office/drawing/2014/main" id="{91AF882B-45A3-284E-8B8F-E9482B7EFA7D}"/>
                    </a:ext>
                  </a:extLst>
                </p:cNvPr>
                <p:cNvPicPr/>
                <p:nvPr/>
              </p:nvPicPr>
              <p:blipFill>
                <a:blip r:embed="rId7"/>
                <a:stretch>
                  <a:fillRect/>
                </a:stretch>
              </p:blipFill>
              <p:spPr>
                <a:xfrm>
                  <a:off x="997896" y="3833542"/>
                  <a:ext cx="122760" cy="18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A755E0BE-E953-5B4D-9D85-B2A4A0E3D17E}"/>
                  </a:ext>
                </a:extLst>
              </p14:cNvPr>
              <p14:cNvContentPartPr/>
              <p14:nvPr/>
            </p14:nvContentPartPr>
            <p14:xfrm>
              <a:off x="4759176" y="4461742"/>
              <a:ext cx="360" cy="360"/>
            </p14:xfrm>
          </p:contentPart>
        </mc:Choice>
        <mc:Fallback xmlns="">
          <p:pic>
            <p:nvPicPr>
              <p:cNvPr id="15" name="Ink 14">
                <a:extLst>
                  <a:ext uri="{FF2B5EF4-FFF2-40B4-BE49-F238E27FC236}">
                    <a16:creationId xmlns:a16="http://schemas.microsoft.com/office/drawing/2014/main" id="{A755E0BE-E953-5B4D-9D85-B2A4A0E3D17E}"/>
                  </a:ext>
                </a:extLst>
              </p:cNvPr>
              <p:cNvPicPr/>
              <p:nvPr/>
            </p:nvPicPr>
            <p:blipFill>
              <a:blip r:embed="rId9"/>
              <a:stretch>
                <a:fillRect/>
              </a:stretch>
            </p:blipFill>
            <p:spPr>
              <a:xfrm>
                <a:off x="4750176" y="4453102"/>
                <a:ext cx="18000" cy="18000"/>
              </a:xfrm>
              <a:prstGeom prst="rect">
                <a:avLst/>
              </a:prstGeom>
            </p:spPr>
          </p:pic>
        </mc:Fallback>
      </mc:AlternateContent>
      <p:pic>
        <p:nvPicPr>
          <p:cNvPr id="17" name="Picture 16">
            <a:extLst>
              <a:ext uri="{FF2B5EF4-FFF2-40B4-BE49-F238E27FC236}">
                <a16:creationId xmlns:a16="http://schemas.microsoft.com/office/drawing/2014/main" id="{A735E1B7-BE1F-1A43-8887-D317C8230827}"/>
              </a:ext>
            </a:extLst>
          </p:cNvPr>
          <p:cNvPicPr>
            <a:picLocks noChangeAspect="1"/>
          </p:cNvPicPr>
          <p:nvPr/>
        </p:nvPicPr>
        <p:blipFill>
          <a:blip r:embed="rId10"/>
          <a:stretch>
            <a:fillRect/>
          </a:stretch>
        </p:blipFill>
        <p:spPr>
          <a:xfrm>
            <a:off x="1255119" y="3586826"/>
            <a:ext cx="10750568" cy="2725074"/>
          </a:xfrm>
          <a:prstGeom prst="rect">
            <a:avLst/>
          </a:prstGeom>
        </p:spPr>
      </p:pic>
      <p:sp>
        <p:nvSpPr>
          <p:cNvPr id="5" name="Slide Number Placeholder 4">
            <a:extLst>
              <a:ext uri="{FF2B5EF4-FFF2-40B4-BE49-F238E27FC236}">
                <a16:creationId xmlns:a16="http://schemas.microsoft.com/office/drawing/2014/main" id="{61E53C8B-517A-FE4E-B7DD-48200DAAAA0D}"/>
              </a:ext>
            </a:extLst>
          </p:cNvPr>
          <p:cNvSpPr>
            <a:spLocks noGrp="1"/>
          </p:cNvSpPr>
          <p:nvPr>
            <p:ph type="sldNum" sz="quarter" idx="12"/>
          </p:nvPr>
        </p:nvSpPr>
        <p:spPr/>
        <p:txBody>
          <a:bodyPr/>
          <a:lstStyle/>
          <a:p>
            <a:fld id="{9D9943AA-5528-6B44-A36B-5DECA1CB7493}" type="slidenum">
              <a:rPr lang="en-US" smtClean="0"/>
              <a:t>16</a:t>
            </a:fld>
            <a:endParaRPr lang="en-US"/>
          </a:p>
        </p:txBody>
      </p:sp>
      <p:sp>
        <p:nvSpPr>
          <p:cNvPr id="4" name="AutoShape 2" descr="Illustration of MCMC procedure adapted from (An, Kim &amp; Choi, 2015). The ...">
            <a:extLst>
              <a:ext uri="{FF2B5EF4-FFF2-40B4-BE49-F238E27FC236}">
                <a16:creationId xmlns:a16="http://schemas.microsoft.com/office/drawing/2014/main" id="{6036E6BE-5B87-0018-CA93-A7C20FB561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FC4FCA01-5692-5833-6A27-2D492F3E18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582" t="18500" b="1876"/>
          <a:stretch/>
        </p:blipFill>
        <p:spPr bwMode="auto">
          <a:xfrm>
            <a:off x="7104112" y="276803"/>
            <a:ext cx="4919672" cy="286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2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D12C-EB06-B749-BCAF-093A603D5A92}"/>
              </a:ext>
            </a:extLst>
          </p:cNvPr>
          <p:cNvSpPr>
            <a:spLocks noGrp="1"/>
          </p:cNvSpPr>
          <p:nvPr>
            <p:ph type="title"/>
          </p:nvPr>
        </p:nvSpPr>
        <p:spPr/>
        <p:txBody>
          <a:bodyPr/>
          <a:lstStyle/>
          <a:p>
            <a:r>
              <a:rPr lang="en-US" dirty="0"/>
              <a:t>MCMC</a:t>
            </a:r>
          </a:p>
        </p:txBody>
      </p:sp>
      <p:sp>
        <p:nvSpPr>
          <p:cNvPr id="3" name="Content Placeholder 2">
            <a:extLst>
              <a:ext uri="{FF2B5EF4-FFF2-40B4-BE49-F238E27FC236}">
                <a16:creationId xmlns:a16="http://schemas.microsoft.com/office/drawing/2014/main" id="{9C750743-B840-5443-9B0E-2D1F631D3D1F}"/>
              </a:ext>
            </a:extLst>
          </p:cNvPr>
          <p:cNvSpPr>
            <a:spLocks noGrp="1"/>
          </p:cNvSpPr>
          <p:nvPr>
            <p:ph idx="1"/>
          </p:nvPr>
        </p:nvSpPr>
        <p:spPr>
          <a:xfrm>
            <a:off x="838200" y="2491223"/>
            <a:ext cx="10515600" cy="4351338"/>
          </a:xfrm>
        </p:spPr>
        <p:txBody>
          <a:bodyPr>
            <a:normAutofit/>
          </a:bodyPr>
          <a:lstStyle/>
          <a:p>
            <a:pPr marL="0" indent="0">
              <a:buNone/>
            </a:pPr>
            <a:r>
              <a:rPr lang="en-GB" sz="2400" dirty="0"/>
              <a:t>The accept/reject procedure ensures that samples that provide a better fit to the observations are immediately accepted, those that provide a similar fit are considered, and those that lead to simulated observations that are very different from the measurements are rejected. </a:t>
            </a:r>
          </a:p>
          <a:p>
            <a:pPr marL="0" indent="0">
              <a:buNone/>
            </a:pPr>
            <a:r>
              <a:rPr lang="en-GB" sz="2400" dirty="0"/>
              <a:t>Regions with relatively high probability are therefore preferentially sampled, whereas regions with low probability are avoided, and a sample of the posterior distribution is produced using far fewer iterations than direct computation of the PDF.</a:t>
            </a:r>
          </a:p>
          <a:p>
            <a:pPr marL="0" indent="0">
              <a:buNone/>
            </a:pPr>
            <a:r>
              <a:rPr lang="en-GB" sz="2400" dirty="0"/>
              <a:t>The theoretical underpinnings of the MCMC algorithm can be found in Mosegaard and Tarantola(2002) and Tarantola (2005). </a:t>
            </a:r>
          </a:p>
          <a:p>
            <a:endParaRPr lang="en-US" sz="2400" dirty="0"/>
          </a:p>
        </p:txBody>
      </p:sp>
      <p:sp>
        <p:nvSpPr>
          <p:cNvPr id="5" name="Slide Number Placeholder 4">
            <a:extLst>
              <a:ext uri="{FF2B5EF4-FFF2-40B4-BE49-F238E27FC236}">
                <a16:creationId xmlns:a16="http://schemas.microsoft.com/office/drawing/2014/main" id="{C344738C-365D-FB45-8896-795E1B76A68A}"/>
              </a:ext>
            </a:extLst>
          </p:cNvPr>
          <p:cNvSpPr>
            <a:spLocks noGrp="1"/>
          </p:cNvSpPr>
          <p:nvPr>
            <p:ph type="sldNum" sz="quarter" idx="12"/>
          </p:nvPr>
        </p:nvSpPr>
        <p:spPr/>
        <p:txBody>
          <a:bodyPr/>
          <a:lstStyle/>
          <a:p>
            <a:fld id="{9D9943AA-5528-6B44-A36B-5DECA1CB7493}" type="slidenum">
              <a:rPr lang="en-US" smtClean="0"/>
              <a:t>17</a:t>
            </a:fld>
            <a:endParaRPr lang="en-US"/>
          </a:p>
        </p:txBody>
      </p:sp>
      <p:pic>
        <p:nvPicPr>
          <p:cNvPr id="7" name="Picture 6" descr="A close-up of a graph&#10;&#10;AI-generated content may be incorrect.">
            <a:extLst>
              <a:ext uri="{FF2B5EF4-FFF2-40B4-BE49-F238E27FC236}">
                <a16:creationId xmlns:a16="http://schemas.microsoft.com/office/drawing/2014/main" id="{CFDC2038-7696-DA29-2DBF-D1002E2FA918}"/>
              </a:ext>
            </a:extLst>
          </p:cNvPr>
          <p:cNvPicPr>
            <a:picLocks noChangeAspect="1"/>
          </p:cNvPicPr>
          <p:nvPr/>
        </p:nvPicPr>
        <p:blipFill>
          <a:blip r:embed="rId2"/>
          <a:stretch>
            <a:fillRect/>
          </a:stretch>
        </p:blipFill>
        <p:spPr>
          <a:xfrm>
            <a:off x="6531428" y="0"/>
            <a:ext cx="5660571" cy="2266577"/>
          </a:xfrm>
          <a:prstGeom prst="rect">
            <a:avLst/>
          </a:prstGeom>
        </p:spPr>
      </p:pic>
      <p:pic>
        <p:nvPicPr>
          <p:cNvPr id="6" name="Picture 5">
            <a:extLst>
              <a:ext uri="{FF2B5EF4-FFF2-40B4-BE49-F238E27FC236}">
                <a16:creationId xmlns:a16="http://schemas.microsoft.com/office/drawing/2014/main" id="{78E6BAF3-6CCE-0825-8975-D0D53163BE39}"/>
              </a:ext>
            </a:extLst>
          </p:cNvPr>
          <p:cNvPicPr>
            <a:picLocks noChangeAspect="1"/>
          </p:cNvPicPr>
          <p:nvPr/>
        </p:nvPicPr>
        <p:blipFill>
          <a:blip r:embed="rId3"/>
          <a:stretch>
            <a:fillRect/>
          </a:stretch>
        </p:blipFill>
        <p:spPr>
          <a:xfrm>
            <a:off x="2685129" y="507476"/>
            <a:ext cx="4056983" cy="1224340"/>
          </a:xfrm>
          <a:prstGeom prst="rect">
            <a:avLst/>
          </a:prstGeom>
        </p:spPr>
      </p:pic>
    </p:spTree>
    <p:extLst>
      <p:ext uri="{BB962C8B-B14F-4D97-AF65-F5344CB8AC3E}">
        <p14:creationId xmlns:p14="http://schemas.microsoft.com/office/powerpoint/2010/main" val="126422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2067-8B04-7845-83B7-DABD097ACEE6}"/>
              </a:ext>
            </a:extLst>
          </p:cNvPr>
          <p:cNvSpPr>
            <a:spLocks noGrp="1"/>
          </p:cNvSpPr>
          <p:nvPr>
            <p:ph type="title"/>
          </p:nvPr>
        </p:nvSpPr>
        <p:spPr/>
        <p:txBody>
          <a:bodyPr/>
          <a:lstStyle/>
          <a:p>
            <a:r>
              <a:rPr lang="en-US" dirty="0"/>
              <a:t>The Particle filter</a:t>
            </a:r>
          </a:p>
        </p:txBody>
      </p:sp>
      <p:sp>
        <p:nvSpPr>
          <p:cNvPr id="3" name="Content Placeholder 2">
            <a:extLst>
              <a:ext uri="{FF2B5EF4-FFF2-40B4-BE49-F238E27FC236}">
                <a16:creationId xmlns:a16="http://schemas.microsoft.com/office/drawing/2014/main" id="{C0B3A48B-03D0-F545-81F2-2030C8CD5450}"/>
              </a:ext>
            </a:extLst>
          </p:cNvPr>
          <p:cNvSpPr>
            <a:spLocks noGrp="1"/>
          </p:cNvSpPr>
          <p:nvPr>
            <p:ph idx="1"/>
          </p:nvPr>
        </p:nvSpPr>
        <p:spPr>
          <a:xfrm>
            <a:off x="488712" y="1872731"/>
            <a:ext cx="9150927" cy="4351338"/>
          </a:xfrm>
        </p:spPr>
        <p:txBody>
          <a:bodyPr>
            <a:normAutofit/>
          </a:bodyPr>
          <a:lstStyle/>
          <a:p>
            <a:pPr marL="0" indent="0">
              <a:buNone/>
            </a:pPr>
            <a:r>
              <a:rPr lang="en-US" sz="2400" dirty="0"/>
              <a:t>Like the MCMC the Particle filter (PF, also known as sequential MC) aims to produce a sample representation of the posterior distribution.</a:t>
            </a:r>
          </a:p>
          <a:p>
            <a:pPr marL="0" indent="0">
              <a:buNone/>
            </a:pPr>
            <a:r>
              <a:rPr lang="en-US" sz="2400" dirty="0"/>
              <a:t>The basic idea is: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The posterior is then given by </a:t>
            </a:r>
          </a:p>
          <a:p>
            <a:pPr marL="0" indent="0">
              <a:buNone/>
            </a:pPr>
            <a:endParaRPr lang="en-US" sz="2400" dirty="0"/>
          </a:p>
          <a:p>
            <a:pPr marL="0" indent="0">
              <a:buNone/>
            </a:pPr>
            <a:endParaRPr lang="en-US" sz="2400" dirty="0"/>
          </a:p>
        </p:txBody>
      </p:sp>
      <p:pic>
        <p:nvPicPr>
          <p:cNvPr id="6" name="Picture 5">
            <a:extLst>
              <a:ext uri="{FF2B5EF4-FFF2-40B4-BE49-F238E27FC236}">
                <a16:creationId xmlns:a16="http://schemas.microsoft.com/office/drawing/2014/main" id="{A41A8B0C-7D0E-154E-B99A-B73AF958886E}"/>
              </a:ext>
            </a:extLst>
          </p:cNvPr>
          <p:cNvPicPr>
            <a:picLocks noChangeAspect="1"/>
          </p:cNvPicPr>
          <p:nvPr/>
        </p:nvPicPr>
        <p:blipFill>
          <a:blip r:embed="rId2"/>
          <a:stretch>
            <a:fillRect/>
          </a:stretch>
        </p:blipFill>
        <p:spPr>
          <a:xfrm>
            <a:off x="288058" y="3506736"/>
            <a:ext cx="6598061" cy="1852600"/>
          </a:xfrm>
          <a:prstGeom prst="rect">
            <a:avLst/>
          </a:prstGeom>
        </p:spPr>
      </p:pic>
      <p:pic>
        <p:nvPicPr>
          <p:cNvPr id="8" name="Picture 7">
            <a:extLst>
              <a:ext uri="{FF2B5EF4-FFF2-40B4-BE49-F238E27FC236}">
                <a16:creationId xmlns:a16="http://schemas.microsoft.com/office/drawing/2014/main" id="{737650A9-D38B-EB4E-B242-7EDEF99087ED}"/>
              </a:ext>
            </a:extLst>
          </p:cNvPr>
          <p:cNvPicPr>
            <a:picLocks noChangeAspect="1"/>
          </p:cNvPicPr>
          <p:nvPr/>
        </p:nvPicPr>
        <p:blipFill>
          <a:blip r:embed="rId3"/>
          <a:stretch>
            <a:fillRect/>
          </a:stretch>
        </p:blipFill>
        <p:spPr>
          <a:xfrm>
            <a:off x="3611235" y="6135983"/>
            <a:ext cx="2905880" cy="650570"/>
          </a:xfrm>
          <a:prstGeom prst="rect">
            <a:avLst/>
          </a:prstGeom>
        </p:spPr>
      </p:pic>
      <p:pic>
        <p:nvPicPr>
          <p:cNvPr id="4" name="Content Placeholder 5">
            <a:extLst>
              <a:ext uri="{FF2B5EF4-FFF2-40B4-BE49-F238E27FC236}">
                <a16:creationId xmlns:a16="http://schemas.microsoft.com/office/drawing/2014/main" id="{82356904-1B73-6253-82C0-98CC9F5B3EA9}"/>
              </a:ext>
            </a:extLst>
          </p:cNvPr>
          <p:cNvPicPr>
            <a:picLocks noChangeAspect="1"/>
          </p:cNvPicPr>
          <p:nvPr/>
        </p:nvPicPr>
        <p:blipFill>
          <a:blip r:embed="rId4"/>
          <a:stretch>
            <a:fillRect/>
          </a:stretch>
        </p:blipFill>
        <p:spPr>
          <a:xfrm>
            <a:off x="7576147" y="5610007"/>
            <a:ext cx="4324966" cy="1051952"/>
          </a:xfrm>
          <a:prstGeom prst="rect">
            <a:avLst/>
          </a:prstGeom>
        </p:spPr>
      </p:pic>
      <p:sp>
        <p:nvSpPr>
          <p:cNvPr id="7" name="TextBox 6">
            <a:extLst>
              <a:ext uri="{FF2B5EF4-FFF2-40B4-BE49-F238E27FC236}">
                <a16:creationId xmlns:a16="http://schemas.microsoft.com/office/drawing/2014/main" id="{BCCD4C6B-A892-D4F8-13EB-3FC329D8F9AF}"/>
              </a:ext>
            </a:extLst>
          </p:cNvPr>
          <p:cNvSpPr txBox="1"/>
          <p:nvPr/>
        </p:nvSpPr>
        <p:spPr>
          <a:xfrm>
            <a:off x="7799941" y="4990004"/>
            <a:ext cx="1440779" cy="369332"/>
          </a:xfrm>
          <a:prstGeom prst="rect">
            <a:avLst/>
          </a:prstGeom>
          <a:noFill/>
        </p:spPr>
        <p:txBody>
          <a:bodyPr wrap="none" rtlCol="0">
            <a:spAutoFit/>
          </a:bodyPr>
          <a:lstStyle/>
          <a:p>
            <a:r>
              <a:rPr lang="en-US" dirty="0"/>
              <a:t>Prior sample</a:t>
            </a:r>
          </a:p>
        </p:txBody>
      </p:sp>
      <p:sp>
        <p:nvSpPr>
          <p:cNvPr id="9" name="TextBox 8">
            <a:extLst>
              <a:ext uri="{FF2B5EF4-FFF2-40B4-BE49-F238E27FC236}">
                <a16:creationId xmlns:a16="http://schemas.microsoft.com/office/drawing/2014/main" id="{17F6EB92-8CF5-6362-0D78-AB20235ADC4D}"/>
              </a:ext>
            </a:extLst>
          </p:cNvPr>
          <p:cNvSpPr txBox="1"/>
          <p:nvPr/>
        </p:nvSpPr>
        <p:spPr>
          <a:xfrm>
            <a:off x="10033229" y="4970177"/>
            <a:ext cx="1867884" cy="369332"/>
          </a:xfrm>
          <a:prstGeom prst="rect">
            <a:avLst/>
          </a:prstGeom>
          <a:noFill/>
        </p:spPr>
        <p:txBody>
          <a:bodyPr wrap="square" rtlCol="0">
            <a:spAutoFit/>
          </a:bodyPr>
          <a:lstStyle/>
          <a:p>
            <a:r>
              <a:rPr lang="en-US" dirty="0"/>
              <a:t>Posterior sample</a:t>
            </a:r>
          </a:p>
        </p:txBody>
      </p:sp>
      <p:pic>
        <p:nvPicPr>
          <p:cNvPr id="11" name="Picture 10" descr="A graph of a number of numbers&#10;&#10;AI-generated content may be incorrect.">
            <a:extLst>
              <a:ext uri="{FF2B5EF4-FFF2-40B4-BE49-F238E27FC236}">
                <a16:creationId xmlns:a16="http://schemas.microsoft.com/office/drawing/2014/main" id="{18ACA5C0-4807-8E1D-57DC-9E0A26B8BC39}"/>
              </a:ext>
            </a:extLst>
          </p:cNvPr>
          <p:cNvPicPr>
            <a:picLocks noChangeAspect="1"/>
          </p:cNvPicPr>
          <p:nvPr/>
        </p:nvPicPr>
        <p:blipFill>
          <a:blip r:embed="rId5"/>
          <a:stretch>
            <a:fillRect/>
          </a:stretch>
        </p:blipFill>
        <p:spPr>
          <a:xfrm>
            <a:off x="6886119" y="2852956"/>
            <a:ext cx="5506536" cy="2064951"/>
          </a:xfrm>
          <a:prstGeom prst="rect">
            <a:avLst/>
          </a:prstGeom>
        </p:spPr>
      </p:pic>
      <p:pic>
        <p:nvPicPr>
          <p:cNvPr id="5" name="Picture 4">
            <a:extLst>
              <a:ext uri="{FF2B5EF4-FFF2-40B4-BE49-F238E27FC236}">
                <a16:creationId xmlns:a16="http://schemas.microsoft.com/office/drawing/2014/main" id="{38C37305-BBE2-D21B-F640-B6A8067FD460}"/>
              </a:ext>
            </a:extLst>
          </p:cNvPr>
          <p:cNvPicPr>
            <a:picLocks noChangeAspect="1"/>
          </p:cNvPicPr>
          <p:nvPr/>
        </p:nvPicPr>
        <p:blipFill>
          <a:blip r:embed="rId6"/>
          <a:srcRect l="64208"/>
          <a:stretch>
            <a:fillRect/>
          </a:stretch>
        </p:blipFill>
        <p:spPr>
          <a:xfrm>
            <a:off x="9903270" y="150344"/>
            <a:ext cx="1895394" cy="1598122"/>
          </a:xfrm>
          <a:prstGeom prst="rect">
            <a:avLst/>
          </a:prstGeom>
        </p:spPr>
      </p:pic>
      <p:pic>
        <p:nvPicPr>
          <p:cNvPr id="10" name="Picture 9">
            <a:extLst>
              <a:ext uri="{FF2B5EF4-FFF2-40B4-BE49-F238E27FC236}">
                <a16:creationId xmlns:a16="http://schemas.microsoft.com/office/drawing/2014/main" id="{AD261216-9C5E-E9B7-2907-BE277C75D6D7}"/>
              </a:ext>
            </a:extLst>
          </p:cNvPr>
          <p:cNvPicPr>
            <a:picLocks noChangeAspect="1"/>
          </p:cNvPicPr>
          <p:nvPr/>
        </p:nvPicPr>
        <p:blipFill>
          <a:blip r:embed="rId6"/>
          <a:srcRect l="8072" r="64379"/>
          <a:stretch>
            <a:fillRect/>
          </a:stretch>
        </p:blipFill>
        <p:spPr>
          <a:xfrm>
            <a:off x="7574934" y="150344"/>
            <a:ext cx="1468581" cy="1608801"/>
          </a:xfrm>
          <a:prstGeom prst="rect">
            <a:avLst/>
          </a:prstGeom>
        </p:spPr>
      </p:pic>
    </p:spTree>
    <p:extLst>
      <p:ext uri="{BB962C8B-B14F-4D97-AF65-F5344CB8AC3E}">
        <p14:creationId xmlns:p14="http://schemas.microsoft.com/office/powerpoint/2010/main" val="411911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8040-07C4-AC4E-BA0D-69EB44AA2996}"/>
              </a:ext>
            </a:extLst>
          </p:cNvPr>
          <p:cNvSpPr>
            <a:spLocks noGrp="1"/>
          </p:cNvSpPr>
          <p:nvPr>
            <p:ph type="title"/>
          </p:nvPr>
        </p:nvSpPr>
        <p:spPr/>
        <p:txBody>
          <a:bodyPr/>
          <a:lstStyle/>
          <a:p>
            <a:r>
              <a:rPr lang="en-US" dirty="0"/>
              <a:t>Application of Bayes’ to large problems</a:t>
            </a:r>
          </a:p>
        </p:txBody>
      </p:sp>
      <p:sp>
        <p:nvSpPr>
          <p:cNvPr id="3" name="Content Placeholder 2">
            <a:extLst>
              <a:ext uri="{FF2B5EF4-FFF2-40B4-BE49-F238E27FC236}">
                <a16:creationId xmlns:a16="http://schemas.microsoft.com/office/drawing/2014/main" id="{6A8C3860-8CF0-0145-84F1-A371AC7A1FE1}"/>
              </a:ext>
            </a:extLst>
          </p:cNvPr>
          <p:cNvSpPr>
            <a:spLocks noGrp="1"/>
          </p:cNvSpPr>
          <p:nvPr>
            <p:ph idx="1"/>
          </p:nvPr>
        </p:nvSpPr>
        <p:spPr/>
        <p:txBody>
          <a:bodyPr>
            <a:normAutofit fontScale="92500" lnSpcReduction="10000"/>
          </a:bodyPr>
          <a:lstStyle/>
          <a:p>
            <a:pPr marL="0" indent="0">
              <a:buNone/>
            </a:pPr>
            <a:r>
              <a:rPr lang="en-US" sz="2200" dirty="0"/>
              <a:t>Non-parametric methods that make no assumption about the nature of the prior and the likelihood are inefficient for large-scale problems because the number of samples needed to represent the whole distribution grows exponentially with the size of the state to be estimated.</a:t>
            </a:r>
          </a:p>
          <a:p>
            <a:pPr marL="0" indent="0">
              <a:buNone/>
            </a:pPr>
            <a:endParaRPr lang="en-US" sz="2200" dirty="0"/>
          </a:p>
          <a:p>
            <a:pPr marL="0" indent="0">
              <a:buNone/>
            </a:pPr>
            <a:r>
              <a:rPr lang="en-US" sz="2200" dirty="0"/>
              <a:t>The efficiency of the MCMC method can be quantified by the acceptance/reject ratio (0.33 in the example).</a:t>
            </a:r>
          </a:p>
          <a:p>
            <a:pPr marL="0" indent="0">
              <a:buNone/>
            </a:pPr>
            <a:r>
              <a:rPr lang="en-US" sz="2200" dirty="0"/>
              <a:t>The efficiency of the particle filter can be measured by the effective sample size:</a:t>
            </a:r>
          </a:p>
          <a:p>
            <a:endParaRPr lang="en-US" sz="2200" dirty="0"/>
          </a:p>
          <a:p>
            <a:endParaRPr lang="en-US" sz="2200" dirty="0"/>
          </a:p>
          <a:p>
            <a:pPr marL="0" indent="0">
              <a:buNone/>
            </a:pPr>
            <a:r>
              <a:rPr lang="en-US" sz="2200" dirty="0"/>
              <a:t>If the weights are very uneven the </a:t>
            </a:r>
            <a:r>
              <a:rPr lang="en-US" sz="2200" i="1" dirty="0">
                <a:latin typeface="Times New Roman" panose="02020603050405020304" pitchFamily="18" charset="0"/>
                <a:cs typeface="Times New Roman" panose="02020603050405020304" pitchFamily="18" charset="0"/>
              </a:rPr>
              <a:t>ess</a:t>
            </a:r>
            <a:r>
              <a:rPr lang="en-US" sz="2200" dirty="0"/>
              <a:t> can approach 1 and the weighted sample will be overwhelmed by sampling noise (4.7 with N=50 in the example).</a:t>
            </a:r>
          </a:p>
          <a:p>
            <a:pPr marL="0" indent="0">
              <a:buNone/>
            </a:pPr>
            <a:r>
              <a:rPr lang="en-US" sz="2200" dirty="0"/>
              <a:t>To increase the </a:t>
            </a:r>
            <a:r>
              <a:rPr lang="en-US" sz="2200" i="1" dirty="0" err="1">
                <a:latin typeface="Times New Roman" panose="02020603050405020304" pitchFamily="18" charset="0"/>
                <a:cs typeface="Times New Roman" panose="02020603050405020304" pitchFamily="18" charset="0"/>
              </a:rPr>
              <a:t>ess</a:t>
            </a:r>
            <a:r>
              <a:rPr lang="en-US" sz="2200" dirty="0"/>
              <a:t>, PFs are being developed to increase the chance that the sample is the region of high likelihood, see van Leeuwen et al. 2019.</a:t>
            </a:r>
          </a:p>
          <a:p>
            <a:pPr marL="0" indent="0">
              <a:buNone/>
            </a:pPr>
            <a:endParaRPr lang="en-US" sz="2200"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8463C76-79B7-5148-989C-19569ABEAE3D}"/>
                  </a:ext>
                </a:extLst>
              </p14:cNvPr>
              <p14:cNvContentPartPr/>
              <p14:nvPr/>
            </p14:nvContentPartPr>
            <p14:xfrm>
              <a:off x="2408705" y="2277831"/>
              <a:ext cx="360" cy="360"/>
            </p14:xfrm>
          </p:contentPart>
        </mc:Choice>
        <mc:Fallback xmlns="">
          <p:pic>
            <p:nvPicPr>
              <p:cNvPr id="5" name="Ink 4">
                <a:extLst>
                  <a:ext uri="{FF2B5EF4-FFF2-40B4-BE49-F238E27FC236}">
                    <a16:creationId xmlns:a16="http://schemas.microsoft.com/office/drawing/2014/main" id="{48463C76-79B7-5148-989C-19569ABEAE3D}"/>
                  </a:ext>
                </a:extLst>
              </p:cNvPr>
              <p:cNvPicPr/>
              <p:nvPr/>
            </p:nvPicPr>
            <p:blipFill>
              <a:blip r:embed="rId3"/>
              <a:stretch>
                <a:fillRect/>
              </a:stretch>
            </p:blipFill>
            <p:spPr>
              <a:xfrm>
                <a:off x="2400065" y="2269191"/>
                <a:ext cx="18000" cy="18000"/>
              </a:xfrm>
              <a:prstGeom prst="rect">
                <a:avLst/>
              </a:prstGeom>
            </p:spPr>
          </p:pic>
        </mc:Fallback>
      </mc:AlternateContent>
      <p:pic>
        <p:nvPicPr>
          <p:cNvPr id="7" name="Picture 6">
            <a:extLst>
              <a:ext uri="{FF2B5EF4-FFF2-40B4-BE49-F238E27FC236}">
                <a16:creationId xmlns:a16="http://schemas.microsoft.com/office/drawing/2014/main" id="{BA6FBDF4-F6AE-244D-A3FA-F91BA9F47D38}"/>
              </a:ext>
            </a:extLst>
          </p:cNvPr>
          <p:cNvPicPr>
            <a:picLocks noChangeAspect="1"/>
          </p:cNvPicPr>
          <p:nvPr/>
        </p:nvPicPr>
        <p:blipFill>
          <a:blip r:embed="rId4"/>
          <a:stretch>
            <a:fillRect/>
          </a:stretch>
        </p:blipFill>
        <p:spPr>
          <a:xfrm>
            <a:off x="3503712" y="2570479"/>
            <a:ext cx="4616708" cy="489965"/>
          </a:xfrm>
          <a:prstGeom prst="rect">
            <a:avLst/>
          </a:prstGeom>
        </p:spPr>
      </p:pic>
      <p:pic>
        <p:nvPicPr>
          <p:cNvPr id="8" name="Picture 7">
            <a:extLst>
              <a:ext uri="{FF2B5EF4-FFF2-40B4-BE49-F238E27FC236}">
                <a16:creationId xmlns:a16="http://schemas.microsoft.com/office/drawing/2014/main" id="{FCFBA489-75D9-2347-AA45-3E5F7655EC88}"/>
              </a:ext>
            </a:extLst>
          </p:cNvPr>
          <p:cNvPicPr>
            <a:picLocks noChangeAspect="1"/>
          </p:cNvPicPr>
          <p:nvPr/>
        </p:nvPicPr>
        <p:blipFill>
          <a:blip r:embed="rId5"/>
          <a:stretch>
            <a:fillRect/>
          </a:stretch>
        </p:blipFill>
        <p:spPr>
          <a:xfrm>
            <a:off x="4579783" y="4005064"/>
            <a:ext cx="1804249" cy="737314"/>
          </a:xfrm>
          <a:prstGeom prst="rect">
            <a:avLst/>
          </a:prstGeom>
        </p:spPr>
      </p:pic>
      <p:sp>
        <p:nvSpPr>
          <p:cNvPr id="6" name="Slide Number Placeholder 5">
            <a:extLst>
              <a:ext uri="{FF2B5EF4-FFF2-40B4-BE49-F238E27FC236}">
                <a16:creationId xmlns:a16="http://schemas.microsoft.com/office/drawing/2014/main" id="{2D52A2CA-F5A4-6B47-BF74-39D6D96D9E60}"/>
              </a:ext>
            </a:extLst>
          </p:cNvPr>
          <p:cNvSpPr>
            <a:spLocks noGrp="1"/>
          </p:cNvSpPr>
          <p:nvPr>
            <p:ph type="sldNum" sz="quarter" idx="12"/>
          </p:nvPr>
        </p:nvSpPr>
        <p:spPr/>
        <p:txBody>
          <a:bodyPr/>
          <a:lstStyle/>
          <a:p>
            <a:fld id="{9D9943AA-5528-6B44-A36B-5DECA1CB7493}" type="slidenum">
              <a:rPr lang="en-US" smtClean="0"/>
              <a:t>19</a:t>
            </a:fld>
            <a:endParaRPr lang="en-US"/>
          </a:p>
        </p:txBody>
      </p:sp>
    </p:spTree>
    <p:extLst>
      <p:ext uri="{BB962C8B-B14F-4D97-AF65-F5344CB8AC3E}">
        <p14:creationId xmlns:p14="http://schemas.microsoft.com/office/powerpoint/2010/main" val="127022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9350-B305-05EB-D3C4-A40A196DDF3E}"/>
              </a:ext>
            </a:extLst>
          </p:cNvPr>
          <p:cNvSpPr>
            <a:spLocks noGrp="1"/>
          </p:cNvSpPr>
          <p:nvPr>
            <p:ph type="title"/>
          </p:nvPr>
        </p:nvSpPr>
        <p:spPr/>
        <p:txBody>
          <a:bodyPr/>
          <a:lstStyle/>
          <a:p>
            <a:r>
              <a:rPr lang="en-US" dirty="0"/>
              <a:t>Aim of lecture</a:t>
            </a:r>
          </a:p>
        </p:txBody>
      </p:sp>
      <p:sp>
        <p:nvSpPr>
          <p:cNvPr id="3" name="Content Placeholder 2">
            <a:extLst>
              <a:ext uri="{FF2B5EF4-FFF2-40B4-BE49-F238E27FC236}">
                <a16:creationId xmlns:a16="http://schemas.microsoft.com/office/drawing/2014/main" id="{0CE2EBFF-3E15-51A3-39C7-2F9170029C72}"/>
              </a:ext>
            </a:extLst>
          </p:cNvPr>
          <p:cNvSpPr>
            <a:spLocks noGrp="1"/>
          </p:cNvSpPr>
          <p:nvPr>
            <p:ph idx="1"/>
          </p:nvPr>
        </p:nvSpPr>
        <p:spPr/>
        <p:txBody>
          <a:bodyPr/>
          <a:lstStyle/>
          <a:p>
            <a:pPr>
              <a:buFontTx/>
              <a:buChar char="-"/>
            </a:pPr>
            <a:r>
              <a:rPr lang="en-US" dirty="0"/>
              <a:t>Give an overview of the different approaches to solving the data assimilation problem by building on a common framework. </a:t>
            </a:r>
          </a:p>
          <a:p>
            <a:pPr>
              <a:buFontTx/>
              <a:buChar char="-"/>
            </a:pPr>
            <a:r>
              <a:rPr lang="en-US" dirty="0"/>
              <a:t>Introduce the frequently used terminology</a:t>
            </a:r>
          </a:p>
          <a:p>
            <a:pPr>
              <a:buFontTx/>
              <a:buChar char="-"/>
            </a:pPr>
            <a:r>
              <a:rPr lang="en-US" dirty="0"/>
              <a:t>Highlight the similarities and differences between the different approaches.</a:t>
            </a:r>
          </a:p>
          <a:p>
            <a:pPr>
              <a:buFontTx/>
              <a:buChar char="-"/>
            </a:pPr>
            <a:endParaRPr lang="en-US" dirty="0"/>
          </a:p>
          <a:p>
            <a:pPr>
              <a:buFontTx/>
              <a:buChar char="-"/>
            </a:pPr>
            <a:r>
              <a:rPr lang="en-US" dirty="0"/>
              <a:t>More detailed descriptions of the algorithms will be presented in the rest of the week.</a:t>
            </a:r>
          </a:p>
        </p:txBody>
      </p:sp>
      <p:sp>
        <p:nvSpPr>
          <p:cNvPr id="4" name="Footer Placeholder 3">
            <a:extLst>
              <a:ext uri="{FF2B5EF4-FFF2-40B4-BE49-F238E27FC236}">
                <a16:creationId xmlns:a16="http://schemas.microsoft.com/office/drawing/2014/main" id="{457BFCDD-4594-FBBF-EAAE-BFAFE482E6FC}"/>
              </a:ext>
            </a:extLst>
          </p:cNvPr>
          <p:cNvSpPr>
            <a:spLocks noGrp="1"/>
          </p:cNvSpPr>
          <p:nvPr>
            <p:ph type="ftr" sz="quarter" idx="11"/>
          </p:nvPr>
        </p:nvSpPr>
        <p:spPr/>
        <p:txBody>
          <a:bodyPr/>
          <a:lstStyle/>
          <a:p>
            <a:r>
              <a:rPr lang="en-US"/>
              <a:t>NERC/NCEO/DARC Training course on data assimilation and its interface with machine learning 2025</a:t>
            </a:r>
          </a:p>
        </p:txBody>
      </p:sp>
    </p:spTree>
    <p:extLst>
      <p:ext uri="{BB962C8B-B14F-4D97-AF65-F5344CB8AC3E}">
        <p14:creationId xmlns:p14="http://schemas.microsoft.com/office/powerpoint/2010/main" val="286234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BE01-EC0C-D67F-30BB-F6F67E9C7FE0}"/>
              </a:ext>
            </a:extLst>
          </p:cNvPr>
          <p:cNvSpPr>
            <a:spLocks noGrp="1"/>
          </p:cNvSpPr>
          <p:nvPr>
            <p:ph type="title"/>
          </p:nvPr>
        </p:nvSpPr>
        <p:spPr/>
        <p:txBody>
          <a:bodyPr/>
          <a:lstStyle/>
          <a:p>
            <a:r>
              <a:rPr lang="en-US" dirty="0"/>
              <a:t>Parametric approaches - Gaussian assumption</a:t>
            </a:r>
          </a:p>
        </p:txBody>
      </p:sp>
      <p:sp>
        <p:nvSpPr>
          <p:cNvPr id="3" name="Content Placeholder 2">
            <a:extLst>
              <a:ext uri="{FF2B5EF4-FFF2-40B4-BE49-F238E27FC236}">
                <a16:creationId xmlns:a16="http://schemas.microsoft.com/office/drawing/2014/main" id="{8BA67264-6ECA-CBF6-DEC3-1223907BA202}"/>
              </a:ext>
            </a:extLst>
          </p:cNvPr>
          <p:cNvSpPr>
            <a:spLocks noGrp="1"/>
          </p:cNvSpPr>
          <p:nvPr>
            <p:ph idx="1"/>
          </p:nvPr>
        </p:nvSpPr>
        <p:spPr/>
        <p:txBody>
          <a:bodyPr>
            <a:normAutofit/>
          </a:bodyPr>
          <a:lstStyle/>
          <a:p>
            <a:pPr marL="0" indent="0">
              <a:buNone/>
            </a:pPr>
            <a:r>
              <a:rPr lang="en-US" sz="2200" dirty="0"/>
              <a:t>In NWP we are interested in applying Bayes’ theorem to approximately 10</a:t>
            </a:r>
            <a:r>
              <a:rPr lang="en-US" sz="2200" baseline="30000" dirty="0"/>
              <a:t>8 </a:t>
            </a:r>
            <a:r>
              <a:rPr lang="en-US" sz="2200" dirty="0"/>
              <a:t>dimensions.</a:t>
            </a:r>
          </a:p>
          <a:p>
            <a:pPr marL="0" indent="0">
              <a:buNone/>
            </a:pPr>
            <a:r>
              <a:rPr lang="en-US" sz="2200" dirty="0"/>
              <a:t>In many cases, it is appropriate to assume that the prior and likelihood are Gaussian</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pic>
        <p:nvPicPr>
          <p:cNvPr id="5" name="Picture 4">
            <a:extLst>
              <a:ext uri="{FF2B5EF4-FFF2-40B4-BE49-F238E27FC236}">
                <a16:creationId xmlns:a16="http://schemas.microsoft.com/office/drawing/2014/main" id="{5725895C-6D59-BB8C-4A19-C6F71C18BBBE}"/>
              </a:ext>
            </a:extLst>
          </p:cNvPr>
          <p:cNvPicPr>
            <a:picLocks noChangeAspect="1"/>
          </p:cNvPicPr>
          <p:nvPr/>
        </p:nvPicPr>
        <p:blipFill>
          <a:blip r:embed="rId2"/>
          <a:stretch>
            <a:fillRect/>
          </a:stretch>
        </p:blipFill>
        <p:spPr>
          <a:xfrm>
            <a:off x="1367553" y="2949575"/>
            <a:ext cx="9456893" cy="958850"/>
          </a:xfrm>
          <a:prstGeom prst="rect">
            <a:avLst/>
          </a:prstGeom>
        </p:spPr>
      </p:pic>
      <p:sp>
        <p:nvSpPr>
          <p:cNvPr id="6" name="Oval 5">
            <a:extLst>
              <a:ext uri="{FF2B5EF4-FFF2-40B4-BE49-F238E27FC236}">
                <a16:creationId xmlns:a16="http://schemas.microsoft.com/office/drawing/2014/main" id="{0B72EA28-2501-F474-2E54-022BCCACAB9F}"/>
              </a:ext>
            </a:extLst>
          </p:cNvPr>
          <p:cNvSpPr/>
          <p:nvPr/>
        </p:nvSpPr>
        <p:spPr>
          <a:xfrm>
            <a:off x="2565400" y="3149600"/>
            <a:ext cx="635000" cy="479425"/>
          </a:xfrm>
          <a:prstGeom prst="ellipse">
            <a:avLst/>
          </a:prstGeom>
          <a:solidFill>
            <a:schemeClr val="accent1">
              <a:alpha val="3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73089C-2F7D-A348-F2E2-28D86F57A262}"/>
              </a:ext>
            </a:extLst>
          </p:cNvPr>
          <p:cNvSpPr/>
          <p:nvPr/>
        </p:nvSpPr>
        <p:spPr>
          <a:xfrm>
            <a:off x="2187158" y="3149600"/>
            <a:ext cx="477085" cy="479425"/>
          </a:xfrm>
          <a:prstGeom prst="ellipse">
            <a:avLst/>
          </a:prstGeom>
          <a:solidFill>
            <a:srgbClr val="FFC000">
              <a:alpha val="32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D5772E-8B26-ECBC-3085-A3B80AE39EBE}"/>
              </a:ext>
            </a:extLst>
          </p:cNvPr>
          <p:cNvSpPr txBox="1"/>
          <p:nvPr/>
        </p:nvSpPr>
        <p:spPr>
          <a:xfrm>
            <a:off x="1255075" y="4158496"/>
            <a:ext cx="1409168" cy="369332"/>
          </a:xfrm>
          <a:prstGeom prst="rect">
            <a:avLst/>
          </a:prstGeom>
          <a:noFill/>
        </p:spPr>
        <p:txBody>
          <a:bodyPr wrap="none" rtlCol="0">
            <a:spAutoFit/>
          </a:bodyPr>
          <a:lstStyle/>
          <a:p>
            <a:r>
              <a:rPr lang="en-US" dirty="0"/>
              <a:t>Mean vector</a:t>
            </a:r>
          </a:p>
        </p:txBody>
      </p:sp>
      <p:sp>
        <p:nvSpPr>
          <p:cNvPr id="10" name="TextBox 9">
            <a:extLst>
              <a:ext uri="{FF2B5EF4-FFF2-40B4-BE49-F238E27FC236}">
                <a16:creationId xmlns:a16="http://schemas.microsoft.com/office/drawing/2014/main" id="{B6BED475-862F-813C-F020-E45D32EBBF68}"/>
              </a:ext>
            </a:extLst>
          </p:cNvPr>
          <p:cNvSpPr txBox="1"/>
          <p:nvPr/>
        </p:nvSpPr>
        <p:spPr>
          <a:xfrm>
            <a:off x="1966275" y="4641096"/>
            <a:ext cx="2486386" cy="369332"/>
          </a:xfrm>
          <a:prstGeom prst="rect">
            <a:avLst/>
          </a:prstGeom>
          <a:noFill/>
        </p:spPr>
        <p:txBody>
          <a:bodyPr wrap="none" rtlCol="0">
            <a:spAutoFit/>
          </a:bodyPr>
          <a:lstStyle/>
          <a:p>
            <a:r>
              <a:rPr lang="en-US" dirty="0"/>
              <a:t>Error covariance matrix</a:t>
            </a:r>
          </a:p>
        </p:txBody>
      </p:sp>
      <p:cxnSp>
        <p:nvCxnSpPr>
          <p:cNvPr id="12" name="Straight Arrow Connector 11">
            <a:extLst>
              <a:ext uri="{FF2B5EF4-FFF2-40B4-BE49-F238E27FC236}">
                <a16:creationId xmlns:a16="http://schemas.microsoft.com/office/drawing/2014/main" id="{C2070A44-60E7-5679-873E-F55FB61CEC10}"/>
              </a:ext>
            </a:extLst>
          </p:cNvPr>
          <p:cNvCxnSpPr>
            <a:stCxn id="8" idx="0"/>
          </p:cNvCxnSpPr>
          <p:nvPr/>
        </p:nvCxnSpPr>
        <p:spPr>
          <a:xfrm flipV="1">
            <a:off x="1959659" y="3629025"/>
            <a:ext cx="466041" cy="5294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7911F05-CB88-E983-373C-D937F16B4434}"/>
              </a:ext>
            </a:extLst>
          </p:cNvPr>
          <p:cNvCxnSpPr>
            <a:stCxn id="10" idx="0"/>
          </p:cNvCxnSpPr>
          <p:nvPr/>
        </p:nvCxnSpPr>
        <p:spPr>
          <a:xfrm flipH="1" flipV="1">
            <a:off x="2882900" y="3629025"/>
            <a:ext cx="326568" cy="1012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713EA10-406C-1F19-8E29-0B9BBFE8EA8F}"/>
              </a:ext>
            </a:extLst>
          </p:cNvPr>
          <p:cNvSpPr>
            <a:spLocks noGrp="1"/>
          </p:cNvSpPr>
          <p:nvPr>
            <p:ph type="sldNum" sz="quarter" idx="12"/>
          </p:nvPr>
        </p:nvSpPr>
        <p:spPr/>
        <p:txBody>
          <a:bodyPr/>
          <a:lstStyle/>
          <a:p>
            <a:fld id="{A5B4B95A-9153-6F49-95A6-F0E085DA3945}" type="slidenum">
              <a:rPr lang="en-US" smtClean="0"/>
              <a:t>20</a:t>
            </a:fld>
            <a:endParaRPr lang="en-US"/>
          </a:p>
        </p:txBody>
      </p:sp>
    </p:spTree>
    <p:extLst>
      <p:ext uri="{BB962C8B-B14F-4D97-AF65-F5344CB8AC3E}">
        <p14:creationId xmlns:p14="http://schemas.microsoft.com/office/powerpoint/2010/main" val="334064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62FB-752A-566E-606C-C0859680C3D5}"/>
              </a:ext>
            </a:extLst>
          </p:cNvPr>
          <p:cNvSpPr>
            <a:spLocks noGrp="1"/>
          </p:cNvSpPr>
          <p:nvPr>
            <p:ph type="title"/>
          </p:nvPr>
        </p:nvSpPr>
        <p:spPr/>
        <p:txBody>
          <a:bodyPr/>
          <a:lstStyle/>
          <a:p>
            <a:r>
              <a:rPr lang="en-US" dirty="0"/>
              <a:t>Gaussian 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7B4990-D0E2-A949-3203-0D06CFE6FA8A}"/>
                  </a:ext>
                </a:extLst>
              </p:cNvPr>
              <p:cNvSpPr>
                <a:spLocks noGrp="1"/>
              </p:cNvSpPr>
              <p:nvPr>
                <p:ph idx="1"/>
              </p:nvPr>
            </p:nvSpPr>
            <p:spPr/>
            <p:txBody>
              <a:bodyPr>
                <a:normAutofit fontScale="92500" lnSpcReduction="20000"/>
              </a:bodyPr>
              <a:lstStyle/>
              <a:p>
                <a:pPr marL="0" indent="0">
                  <a:buNone/>
                </a:pPr>
                <a:r>
                  <a:rPr lang="en-US" sz="2400" dirty="0"/>
                  <a:t>The prior:</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𝑝</m:t>
                      </m:r>
                      <m:d>
                        <m:dPr>
                          <m:ctrlPr>
                            <a:rPr lang="en-GB" sz="2400" b="0" i="1" smtClean="0">
                              <a:latin typeface="Cambria Math" panose="02040503050406030204" pitchFamily="18" charset="0"/>
                            </a:rPr>
                          </m:ctrlPr>
                        </m:dPr>
                        <m:e>
                          <m:r>
                            <a:rPr lang="en-GB" sz="2400" b="1" i="0" smtClean="0">
                              <a:latin typeface="Cambria Math" panose="02040503050406030204" pitchFamily="18" charset="0"/>
                            </a:rPr>
                            <m:t>𝐱</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ea typeface="Cambria Math" panose="02040503050406030204" pitchFamily="18" charset="0"/>
                                    </a:rPr>
                                    <m:t>𝜋</m:t>
                                  </m:r>
                                </m:e>
                              </m:d>
                            </m:e>
                            <m:sup>
                              <m:r>
                                <a:rPr lang="en-GB" sz="2400" b="0" i="1" smtClean="0">
                                  <a:latin typeface="Cambria Math" panose="02040503050406030204" pitchFamily="18" charset="0"/>
                                </a:rPr>
                                <m:t>𝑛</m:t>
                              </m:r>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b="1">
                                      <a:latin typeface="Cambria Math" panose="02040503050406030204" pitchFamily="18" charset="0"/>
                                    </a:rPr>
                                    <m:t>𝐁</m:t>
                                  </m:r>
                                </m:e>
                              </m:d>
                            </m:e>
                            <m:sup>
                              <m:r>
                                <a:rPr lang="en-GB" sz="2400" b="0" i="1" smtClean="0">
                                  <a:latin typeface="Cambria Math" panose="02040503050406030204" pitchFamily="18" charset="0"/>
                                </a:rPr>
                                <m:t>1/2</m:t>
                              </m:r>
                            </m:sup>
                          </m:sSup>
                        </m:den>
                      </m:f>
                      <m:r>
                        <a:rPr lang="en-GB" sz="2400" b="0" i="1" smtClean="0">
                          <a:latin typeface="Cambria Math" panose="02040503050406030204" pitchFamily="18" charset="0"/>
                        </a:rPr>
                        <m:t>𝑒𝑥𝑝</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m:t>
                              </m:r>
                              <m:r>
                                <a:rPr lang="en-GB" sz="2400" b="1" i="0" smtClean="0">
                                  <a:latin typeface="Cambria Math" panose="02040503050406030204" pitchFamily="18" charset="0"/>
                                </a:rPr>
                                <m:t>𝐱</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1" i="0" smtClean="0">
                                      <a:latin typeface="Cambria Math" panose="02040503050406030204" pitchFamily="18" charset="0"/>
                                    </a:rPr>
                                    <m:t>𝐱</m:t>
                                  </m:r>
                                </m:e>
                                <m:sup>
                                  <m:r>
                                    <m:rPr>
                                      <m:sty m:val="p"/>
                                    </m:rPr>
                                    <a:rPr lang="en-GB" sz="2400" b="0" i="0" smtClean="0">
                                      <a:latin typeface="Cambria Math" panose="02040503050406030204" pitchFamily="18" charset="0"/>
                                    </a:rPr>
                                    <m:t>b</m:t>
                                  </m:r>
                                </m:sup>
                              </m:sSup>
                              <m:r>
                                <a:rPr lang="en-GB" sz="2400" b="0" i="1" smtClean="0">
                                  <a:latin typeface="Cambria Math" panose="02040503050406030204" pitchFamily="18" charset="0"/>
                                </a:rPr>
                                <m:t>)</m:t>
                              </m:r>
                            </m:e>
                            <m:sup>
                              <m:r>
                                <a:rPr lang="en-GB" sz="2400" b="0" i="1" smtClean="0">
                                  <a:latin typeface="Cambria Math" panose="02040503050406030204" pitchFamily="18" charset="0"/>
                                </a:rPr>
                                <m:t>𝑇</m:t>
                              </m:r>
                            </m:sup>
                          </m:sSup>
                          <m:sSup>
                            <m:sSupPr>
                              <m:ctrlPr>
                                <a:rPr lang="en-GB" sz="2400" b="0" i="1" smtClean="0">
                                  <a:latin typeface="Cambria Math" panose="02040503050406030204" pitchFamily="18" charset="0"/>
                                </a:rPr>
                              </m:ctrlPr>
                            </m:sSupPr>
                            <m:e>
                              <m:r>
                                <a:rPr lang="en-GB" sz="2400" b="1">
                                  <a:latin typeface="Cambria Math" panose="02040503050406030204" pitchFamily="18" charset="0"/>
                                </a:rPr>
                                <m:t>𝐁</m:t>
                              </m:r>
                            </m:e>
                            <m:sup>
                              <m:r>
                                <a:rPr lang="en-GB" sz="2400" b="0" i="1" smtClean="0">
                                  <a:latin typeface="Cambria Math" panose="02040503050406030204" pitchFamily="18" charset="0"/>
                                </a:rPr>
                                <m:t>−1</m:t>
                              </m:r>
                            </m:sup>
                          </m:sSup>
                          <m:r>
                            <a:rPr lang="en-GB" sz="2400" i="1">
                              <a:latin typeface="Cambria Math" panose="02040503050406030204" pitchFamily="18" charset="0"/>
                            </a:rPr>
                            <m:t>(</m:t>
                          </m:r>
                          <m:r>
                            <a:rPr lang="en-GB" sz="2400" b="1" i="0">
                              <a:latin typeface="Cambria Math" panose="02040503050406030204" pitchFamily="18" charset="0"/>
                            </a:rPr>
                            <m:t>𝐱</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b="1" i="0">
                                  <a:latin typeface="Cambria Math" panose="02040503050406030204" pitchFamily="18" charset="0"/>
                                </a:rPr>
                                <m:t>𝐱</m:t>
                              </m:r>
                            </m:e>
                            <m:sup>
                              <m:r>
                                <m:rPr>
                                  <m:sty m:val="p"/>
                                </m:rPr>
                                <a:rPr lang="en-GB" sz="2400" i="0">
                                  <a:latin typeface="Cambria Math" panose="02040503050406030204" pitchFamily="18" charset="0"/>
                                </a:rPr>
                                <m:t>b</m:t>
                              </m:r>
                            </m:sup>
                          </m:sSup>
                          <m:r>
                            <a:rPr lang="en-GB" sz="2400" i="1">
                              <a:latin typeface="Cambria Math" panose="02040503050406030204" pitchFamily="18" charset="0"/>
                            </a:rPr>
                            <m:t>)</m:t>
                          </m:r>
                        </m:e>
                      </m:d>
                    </m:oMath>
                  </m:oMathPara>
                </a14:m>
                <a:endParaRPr lang="en-US" sz="2400" dirty="0"/>
              </a:p>
              <a:p>
                <a:pPr marL="0" indent="0">
                  <a:buNone/>
                </a:pPr>
                <a:r>
                  <a:rPr lang="en-GB" sz="2400" b="0" dirty="0"/>
                  <a:t>The likelihood:</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𝑝</m:t>
                      </m:r>
                      <m:d>
                        <m:dPr>
                          <m:ctrlPr>
                            <a:rPr lang="en-GB" sz="2400" b="0" i="1" smtClean="0">
                              <a:latin typeface="Cambria Math" panose="02040503050406030204" pitchFamily="18" charset="0"/>
                            </a:rPr>
                          </m:ctrlPr>
                        </m:dPr>
                        <m:e>
                          <m:r>
                            <a:rPr lang="en-GB" sz="2400" b="1" i="0" smtClean="0">
                              <a:latin typeface="Cambria Math" panose="02040503050406030204" pitchFamily="18" charset="0"/>
                            </a:rPr>
                            <m:t>𝐲</m:t>
                          </m:r>
                          <m:r>
                            <a:rPr lang="en-GB" sz="2400" b="1" i="0" smtClean="0">
                              <a:latin typeface="Cambria Math" panose="02040503050406030204" pitchFamily="18" charset="0"/>
                            </a:rPr>
                            <m:t>|</m:t>
                          </m:r>
                          <m:r>
                            <a:rPr lang="en-GB" sz="2400" b="1" i="0" smtClean="0">
                              <a:latin typeface="Cambria Math" panose="02040503050406030204" pitchFamily="18" charset="0"/>
                            </a:rPr>
                            <m:t>𝐱</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ea typeface="Cambria Math" panose="02040503050406030204" pitchFamily="18" charset="0"/>
                                    </a:rPr>
                                    <m:t>𝜋</m:t>
                                  </m:r>
                                </m:e>
                              </m:d>
                            </m:e>
                            <m:sup>
                              <m:r>
                                <a:rPr lang="en-GB" sz="2400" b="0" i="1" smtClean="0">
                                  <a:latin typeface="Cambria Math" panose="02040503050406030204" pitchFamily="18" charset="0"/>
                                </a:rPr>
                                <m:t>𝑛</m:t>
                              </m:r>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b="1" i="0" smtClean="0">
                                      <a:latin typeface="Cambria Math" panose="02040503050406030204" pitchFamily="18" charset="0"/>
                                    </a:rPr>
                                    <m:t>𝐑</m:t>
                                  </m:r>
                                </m:e>
                              </m:d>
                            </m:e>
                            <m:sup>
                              <m:r>
                                <a:rPr lang="en-GB" sz="2400" b="0" i="1" smtClean="0">
                                  <a:latin typeface="Cambria Math" panose="02040503050406030204" pitchFamily="18" charset="0"/>
                                </a:rPr>
                                <m:t>1/2</m:t>
                              </m:r>
                            </m:sup>
                          </m:sSup>
                        </m:den>
                      </m:f>
                      <m:r>
                        <a:rPr lang="en-GB" sz="2400" b="0" i="1" smtClean="0">
                          <a:latin typeface="Cambria Math" panose="02040503050406030204" pitchFamily="18" charset="0"/>
                        </a:rPr>
                        <m:t>𝑒𝑥𝑝</m:t>
                      </m:r>
                      <m:d>
                        <m:dPr>
                          <m:ctrlPr>
                            <a:rPr lang="en-GB" sz="2400" b="0" i="1" smtClean="0">
                              <a:latin typeface="Cambria Math" panose="02040503050406030204" pitchFamily="18" charset="0"/>
                            </a:rPr>
                          </m:ctrlPr>
                        </m:dPr>
                        <m:e>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sSup>
                            <m:sSupPr>
                              <m:ctrlPr>
                                <a:rPr lang="en-GB" sz="2400" i="1">
                                  <a:latin typeface="Cambria Math" panose="02040503050406030204" pitchFamily="18" charset="0"/>
                                </a:rPr>
                              </m:ctrlPr>
                            </m:sSupPr>
                            <m:e>
                              <m:r>
                                <a:rPr lang="en-GB" sz="2400" i="1">
                                  <a:latin typeface="Cambria Math" panose="02040503050406030204" pitchFamily="18" charset="0"/>
                                </a:rPr>
                                <m:t>(</m:t>
                              </m:r>
                              <m:r>
                                <a:rPr lang="en-GB" sz="2400" b="1">
                                  <a:latin typeface="Cambria Math" panose="02040503050406030204" pitchFamily="18" charset="0"/>
                                </a:rPr>
                                <m:t>𝐲</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b="1">
                                  <a:latin typeface="Cambria Math" panose="02040503050406030204" pitchFamily="18" charset="0"/>
                                </a:rPr>
                                <m:t>𝐱</m:t>
                              </m:r>
                              <m:r>
                                <a:rPr lang="en-GB" sz="2400" i="1">
                                  <a:latin typeface="Cambria Math" panose="02040503050406030204" pitchFamily="18" charset="0"/>
                                </a:rPr>
                                <m:t>))</m:t>
                              </m:r>
                            </m:e>
                            <m:sup>
                              <m:r>
                                <a:rPr lang="en-GB" sz="2400" i="1">
                                  <a:latin typeface="Cambria Math" panose="02040503050406030204" pitchFamily="18" charset="0"/>
                                </a:rPr>
                                <m:t>𝑇</m:t>
                              </m:r>
                            </m:sup>
                          </m:sSup>
                          <m:sSup>
                            <m:sSupPr>
                              <m:ctrlPr>
                                <a:rPr lang="en-GB" sz="2400" i="1">
                                  <a:latin typeface="Cambria Math" panose="02040503050406030204" pitchFamily="18" charset="0"/>
                                </a:rPr>
                              </m:ctrlPr>
                            </m:sSupPr>
                            <m:e>
                              <m:r>
                                <a:rPr lang="en-GB" sz="2400" b="1">
                                  <a:latin typeface="Cambria Math" panose="02040503050406030204" pitchFamily="18" charset="0"/>
                                </a:rPr>
                                <m:t>𝐑</m:t>
                              </m:r>
                            </m:e>
                            <m:sup>
                              <m:r>
                                <a:rPr lang="en-GB" sz="2400" i="1">
                                  <a:latin typeface="Cambria Math" panose="02040503050406030204" pitchFamily="18" charset="0"/>
                                </a:rPr>
                                <m:t>−1</m:t>
                              </m:r>
                            </m:sup>
                          </m:sSup>
                          <m:r>
                            <a:rPr lang="en-GB" sz="2400" i="1">
                              <a:latin typeface="Cambria Math" panose="02040503050406030204" pitchFamily="18" charset="0"/>
                            </a:rPr>
                            <m:t>(</m:t>
                          </m:r>
                          <m:r>
                            <a:rPr lang="en-GB" sz="2400" b="1">
                              <a:latin typeface="Cambria Math" panose="02040503050406030204" pitchFamily="18" charset="0"/>
                            </a:rPr>
                            <m:t>𝐲</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b="1">
                              <a:latin typeface="Cambria Math" panose="02040503050406030204" pitchFamily="18" charset="0"/>
                            </a:rPr>
                            <m:t>𝐱</m:t>
                          </m:r>
                          <m:r>
                            <a:rPr lang="en-GB" sz="2400" i="1">
                              <a:latin typeface="Cambria Math" panose="02040503050406030204" pitchFamily="18" charset="0"/>
                            </a:rPr>
                            <m:t>))</m:t>
                          </m:r>
                          <m:r>
                            <a:rPr lang="en-GB" sz="2400" b="0" i="1" smtClean="0">
                              <a:latin typeface="Cambria Math" panose="02040503050406030204" pitchFamily="18" charset="0"/>
                            </a:rPr>
                            <m:t> </m:t>
                          </m:r>
                        </m:e>
                      </m:d>
                    </m:oMath>
                  </m:oMathPara>
                </a14:m>
                <a:endParaRPr lang="en-US" sz="2400" dirty="0"/>
              </a:p>
              <a:p>
                <a:pPr marL="0" indent="0">
                  <a:buNone/>
                </a:pPr>
                <a:endParaRPr lang="en-US" sz="2400" dirty="0"/>
              </a:p>
              <a:p>
                <a:pPr marL="0" indent="0">
                  <a:buNone/>
                </a:pPr>
                <a:endParaRPr lang="en-US" sz="2400" dirty="0"/>
              </a:p>
              <a:p>
                <a:pPr marL="0" indent="0">
                  <a:buNone/>
                </a:pPr>
                <a:r>
                  <a:rPr lang="en-US" sz="2400" dirty="0"/>
                  <a:t>Applying Bayes’ theorem the posterior is:</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𝑝</m:t>
                      </m:r>
                      <m:d>
                        <m:dPr>
                          <m:ctrlPr>
                            <a:rPr lang="en-GB" sz="2400" b="0" i="1" smtClean="0">
                              <a:latin typeface="Cambria Math" panose="02040503050406030204" pitchFamily="18" charset="0"/>
                            </a:rPr>
                          </m:ctrlPr>
                        </m:dPr>
                        <m:e>
                          <m:r>
                            <a:rPr lang="en-GB" sz="2400" b="1" i="0" smtClean="0">
                              <a:latin typeface="Cambria Math" panose="02040503050406030204" pitchFamily="18" charset="0"/>
                            </a:rPr>
                            <m:t>𝐱</m:t>
                          </m:r>
                          <m:r>
                            <a:rPr lang="en-GB" sz="2400" b="1" i="0" smtClean="0">
                              <a:latin typeface="Cambria Math" panose="02040503050406030204" pitchFamily="18" charset="0"/>
                            </a:rPr>
                            <m:t>|</m:t>
                          </m:r>
                          <m:r>
                            <a:rPr lang="en-GB" sz="2400" b="1" i="0" smtClean="0">
                              <a:latin typeface="Cambria Math" panose="02040503050406030204" pitchFamily="18" charset="0"/>
                            </a:rPr>
                            <m:t>𝐲</m:t>
                          </m:r>
                        </m:e>
                      </m:d>
                      <m:r>
                        <a:rPr lang="en-GB" sz="2400" i="1">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rPr>
                        <m:t>𝑒𝑥𝑝</m:t>
                      </m:r>
                      <m:d>
                        <m:dPr>
                          <m:ctrlPr>
                            <a:rPr lang="en-GB" sz="2400" b="0" i="1" smtClean="0">
                              <a:latin typeface="Cambria Math" panose="02040503050406030204" pitchFamily="18" charset="0"/>
                            </a:rPr>
                          </m:ctrlPr>
                        </m:dPr>
                        <m:e>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sSup>
                            <m:sSupPr>
                              <m:ctrlPr>
                                <a:rPr lang="en-GB" sz="2400" i="1">
                                  <a:latin typeface="Cambria Math" panose="02040503050406030204" pitchFamily="18" charset="0"/>
                                </a:rPr>
                              </m:ctrlPr>
                            </m:sSupPr>
                            <m:e>
                              <m:r>
                                <a:rPr lang="en-GB" sz="2400" i="1">
                                  <a:latin typeface="Cambria Math" panose="02040503050406030204" pitchFamily="18" charset="0"/>
                                </a:rPr>
                                <m:t>(</m:t>
                              </m:r>
                              <m:r>
                                <a:rPr lang="en-GB" sz="2400" b="1">
                                  <a:latin typeface="Cambria Math" panose="02040503050406030204" pitchFamily="18" charset="0"/>
                                </a:rPr>
                                <m:t>𝐱</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b="1">
                                      <a:latin typeface="Cambria Math" panose="02040503050406030204" pitchFamily="18" charset="0"/>
                                    </a:rPr>
                                    <m:t>𝐱</m:t>
                                  </m:r>
                                </m:e>
                                <m:sup>
                                  <m:r>
                                    <m:rPr>
                                      <m:sty m:val="p"/>
                                    </m:rPr>
                                    <a:rPr lang="en-GB" sz="2400">
                                      <a:latin typeface="Cambria Math" panose="02040503050406030204" pitchFamily="18" charset="0"/>
                                    </a:rPr>
                                    <m:t>b</m:t>
                                  </m:r>
                                </m:sup>
                              </m:sSup>
                              <m:r>
                                <a:rPr lang="en-GB" sz="2400" i="1">
                                  <a:latin typeface="Cambria Math" panose="02040503050406030204" pitchFamily="18" charset="0"/>
                                </a:rPr>
                                <m:t>)</m:t>
                              </m:r>
                            </m:e>
                            <m:sup>
                              <m:r>
                                <a:rPr lang="en-GB" sz="2400" i="1">
                                  <a:latin typeface="Cambria Math" panose="02040503050406030204" pitchFamily="18" charset="0"/>
                                </a:rPr>
                                <m:t>𝑇</m:t>
                              </m:r>
                            </m:sup>
                          </m:sSup>
                          <m:sSup>
                            <m:sSupPr>
                              <m:ctrlPr>
                                <a:rPr lang="en-GB" sz="2400" i="1">
                                  <a:latin typeface="Cambria Math" panose="02040503050406030204" pitchFamily="18" charset="0"/>
                                </a:rPr>
                              </m:ctrlPr>
                            </m:sSupPr>
                            <m:e>
                              <m:r>
                                <a:rPr lang="en-GB" sz="2400" b="1">
                                  <a:latin typeface="Cambria Math" panose="02040503050406030204" pitchFamily="18" charset="0"/>
                                </a:rPr>
                                <m:t>𝐁</m:t>
                              </m:r>
                            </m:e>
                            <m:sup>
                              <m:r>
                                <a:rPr lang="en-GB" sz="2400" i="1">
                                  <a:latin typeface="Cambria Math" panose="02040503050406030204" pitchFamily="18" charset="0"/>
                                </a:rPr>
                                <m:t>−1</m:t>
                              </m:r>
                            </m:sup>
                          </m:sSup>
                          <m:r>
                            <a:rPr lang="en-GB" sz="2400" i="1">
                              <a:latin typeface="Cambria Math" panose="02040503050406030204" pitchFamily="18" charset="0"/>
                            </a:rPr>
                            <m:t>(</m:t>
                          </m:r>
                          <m:r>
                            <a:rPr lang="en-GB" sz="2400" b="1">
                              <a:latin typeface="Cambria Math" panose="02040503050406030204" pitchFamily="18" charset="0"/>
                            </a:rPr>
                            <m:t>𝐱</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b="1">
                                  <a:latin typeface="Cambria Math" panose="02040503050406030204" pitchFamily="18" charset="0"/>
                                </a:rPr>
                                <m:t>𝐱</m:t>
                              </m:r>
                            </m:e>
                            <m:sup>
                              <m:r>
                                <m:rPr>
                                  <m:sty m:val="p"/>
                                </m:rPr>
                                <a:rPr lang="en-GB" sz="2400">
                                  <a:latin typeface="Cambria Math" panose="02040503050406030204" pitchFamily="18" charset="0"/>
                                </a:rPr>
                                <m:t>b</m:t>
                              </m:r>
                            </m:sup>
                          </m:sSup>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sSup>
                            <m:sSupPr>
                              <m:ctrlPr>
                                <a:rPr lang="en-GB" sz="2400" i="1">
                                  <a:latin typeface="Cambria Math" panose="02040503050406030204" pitchFamily="18" charset="0"/>
                                </a:rPr>
                              </m:ctrlPr>
                            </m:sSupPr>
                            <m:e>
                              <m:r>
                                <a:rPr lang="en-GB" sz="2400" i="1">
                                  <a:latin typeface="Cambria Math" panose="02040503050406030204" pitchFamily="18" charset="0"/>
                                </a:rPr>
                                <m:t>(</m:t>
                              </m:r>
                              <m:r>
                                <a:rPr lang="en-GB" sz="2400" b="1">
                                  <a:latin typeface="Cambria Math" panose="02040503050406030204" pitchFamily="18" charset="0"/>
                                </a:rPr>
                                <m:t>𝐲</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b="1">
                                  <a:latin typeface="Cambria Math" panose="02040503050406030204" pitchFamily="18" charset="0"/>
                                </a:rPr>
                                <m:t>𝐱</m:t>
                              </m:r>
                              <m:r>
                                <a:rPr lang="en-GB" sz="2400" i="1">
                                  <a:latin typeface="Cambria Math" panose="02040503050406030204" pitchFamily="18" charset="0"/>
                                </a:rPr>
                                <m:t>))</m:t>
                              </m:r>
                            </m:e>
                            <m:sup>
                              <m:r>
                                <a:rPr lang="en-GB" sz="2400" i="1">
                                  <a:latin typeface="Cambria Math" panose="02040503050406030204" pitchFamily="18" charset="0"/>
                                </a:rPr>
                                <m:t>𝑇</m:t>
                              </m:r>
                            </m:sup>
                          </m:sSup>
                          <m:sSup>
                            <m:sSupPr>
                              <m:ctrlPr>
                                <a:rPr lang="en-GB" sz="2400" i="1">
                                  <a:latin typeface="Cambria Math" panose="02040503050406030204" pitchFamily="18" charset="0"/>
                                </a:rPr>
                              </m:ctrlPr>
                            </m:sSupPr>
                            <m:e>
                              <m:r>
                                <a:rPr lang="en-GB" sz="2400" b="1">
                                  <a:latin typeface="Cambria Math" panose="02040503050406030204" pitchFamily="18" charset="0"/>
                                </a:rPr>
                                <m:t>𝐑</m:t>
                              </m:r>
                            </m:e>
                            <m:sup>
                              <m:r>
                                <a:rPr lang="en-GB" sz="2400" i="1">
                                  <a:latin typeface="Cambria Math" panose="02040503050406030204" pitchFamily="18" charset="0"/>
                                </a:rPr>
                                <m:t>−1</m:t>
                              </m:r>
                            </m:sup>
                          </m:sSup>
                          <m:r>
                            <a:rPr lang="en-GB" sz="2400" i="1">
                              <a:latin typeface="Cambria Math" panose="02040503050406030204" pitchFamily="18" charset="0"/>
                            </a:rPr>
                            <m:t>(</m:t>
                          </m:r>
                          <m:r>
                            <a:rPr lang="en-GB" sz="2400" b="1">
                              <a:latin typeface="Cambria Math" panose="02040503050406030204" pitchFamily="18" charset="0"/>
                            </a:rPr>
                            <m:t>𝐲</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b="1">
                              <a:latin typeface="Cambria Math" panose="02040503050406030204" pitchFamily="18" charset="0"/>
                            </a:rPr>
                            <m:t>𝐱</m:t>
                          </m:r>
                          <m:r>
                            <a:rPr lang="en-GB" sz="2400" i="1">
                              <a:latin typeface="Cambria Math" panose="02040503050406030204" pitchFamily="18" charset="0"/>
                            </a:rPr>
                            <m:t>))</m:t>
                          </m:r>
                          <m:r>
                            <a:rPr lang="en-GB" sz="2400" b="0" i="1" smtClean="0">
                              <a:latin typeface="Cambria Math" panose="02040503050406030204" pitchFamily="18" charset="0"/>
                            </a:rPr>
                            <m:t> </m:t>
                          </m:r>
                        </m:e>
                      </m:d>
                    </m:oMath>
                  </m:oMathPara>
                </a14:m>
                <a:endParaRPr lang="en-US" sz="2400" dirty="0"/>
              </a:p>
              <a:p>
                <a:pPr marL="0" indent="0">
                  <a:buNone/>
                </a:pPr>
                <a:r>
                  <a:rPr lang="en-US" sz="2400" dirty="0"/>
                  <a:t>If </a:t>
                </a:r>
                <a:r>
                  <a:rPr lang="en-US" sz="2400" i="1" dirty="0"/>
                  <a:t>h</a:t>
                </a:r>
                <a:r>
                  <a:rPr lang="en-US" sz="2400" dirty="0"/>
                  <a:t> is linear then the posterior is also Gaussian and can be parameterized according to its mean (xa, the analysis) and its (analysis error) covariance matrix.</a:t>
                </a:r>
              </a:p>
            </p:txBody>
          </p:sp>
        </mc:Choice>
        <mc:Fallback xmlns="">
          <p:sp>
            <p:nvSpPr>
              <p:cNvPr id="3" name="Content Placeholder 2">
                <a:extLst>
                  <a:ext uri="{FF2B5EF4-FFF2-40B4-BE49-F238E27FC236}">
                    <a16:creationId xmlns:a16="http://schemas.microsoft.com/office/drawing/2014/main" id="{7E7B4990-D0E2-A949-3203-0D06CFE6FA8A}"/>
                  </a:ext>
                </a:extLst>
              </p:cNvPr>
              <p:cNvSpPr>
                <a:spLocks noGrp="1" noRot="1" noChangeAspect="1" noMove="1" noResize="1" noEditPoints="1" noAdjustHandles="1" noChangeArrowheads="1" noChangeShapeType="1" noTextEdit="1"/>
              </p:cNvSpPr>
              <p:nvPr>
                <p:ph idx="1"/>
              </p:nvPr>
            </p:nvSpPr>
            <p:spPr>
              <a:blipFill>
                <a:blip r:embed="rId3"/>
                <a:stretch>
                  <a:fillRect l="-724" t="-261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5B3B31E2-EB0B-30E0-150F-54DF8680ED18}"/>
              </a:ext>
            </a:extLst>
          </p:cNvPr>
          <p:cNvSpPr/>
          <p:nvPr/>
        </p:nvSpPr>
        <p:spPr>
          <a:xfrm>
            <a:off x="7061803" y="2233244"/>
            <a:ext cx="477085" cy="479425"/>
          </a:xfrm>
          <a:prstGeom prst="ellipse">
            <a:avLst/>
          </a:prstGeom>
          <a:solidFill>
            <a:srgbClr val="0070C0">
              <a:alpha val="32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DC98D8-2310-D22D-AD72-3CE16ADBFDEC}"/>
              </a:ext>
            </a:extLst>
          </p:cNvPr>
          <p:cNvSpPr txBox="1"/>
          <p:nvPr/>
        </p:nvSpPr>
        <p:spPr>
          <a:xfrm>
            <a:off x="6639824" y="1312197"/>
            <a:ext cx="2076656" cy="584775"/>
          </a:xfrm>
          <a:prstGeom prst="rect">
            <a:avLst/>
          </a:prstGeom>
          <a:noFill/>
        </p:spPr>
        <p:txBody>
          <a:bodyPr wrap="square" rtlCol="0">
            <a:spAutoFit/>
          </a:bodyPr>
          <a:lstStyle/>
          <a:p>
            <a:r>
              <a:rPr lang="en-US" sz="1600" dirty="0"/>
              <a:t>Mean of the prior distribution</a:t>
            </a:r>
          </a:p>
        </p:txBody>
      </p:sp>
      <p:cxnSp>
        <p:nvCxnSpPr>
          <p:cNvPr id="6" name="Straight Arrow Connector 5">
            <a:extLst>
              <a:ext uri="{FF2B5EF4-FFF2-40B4-BE49-F238E27FC236}">
                <a16:creationId xmlns:a16="http://schemas.microsoft.com/office/drawing/2014/main" id="{DC6CE3C4-DEE5-54F7-D46A-788EB22073CF}"/>
              </a:ext>
            </a:extLst>
          </p:cNvPr>
          <p:cNvCxnSpPr>
            <a:cxnSpLocks/>
            <a:stCxn id="5" idx="2"/>
            <a:endCxn id="4" idx="0"/>
          </p:cNvCxnSpPr>
          <p:nvPr/>
        </p:nvCxnSpPr>
        <p:spPr>
          <a:xfrm flipH="1">
            <a:off x="7300346" y="1896972"/>
            <a:ext cx="377806" cy="336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6F3A184C-1F66-83ED-C189-4430A362DCDA}"/>
              </a:ext>
            </a:extLst>
          </p:cNvPr>
          <p:cNvSpPr/>
          <p:nvPr/>
        </p:nvSpPr>
        <p:spPr>
          <a:xfrm>
            <a:off x="6352295" y="3114873"/>
            <a:ext cx="477085" cy="479425"/>
          </a:xfrm>
          <a:prstGeom prst="ellipse">
            <a:avLst/>
          </a:prstGeom>
          <a:solidFill>
            <a:srgbClr val="FFC000">
              <a:alpha val="32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E0823FA-47B2-866A-5048-6AD6346AEDA4}"/>
              </a:ext>
            </a:extLst>
          </p:cNvPr>
          <p:cNvSpPr txBox="1"/>
          <p:nvPr/>
        </p:nvSpPr>
        <p:spPr>
          <a:xfrm>
            <a:off x="5709967" y="3971361"/>
            <a:ext cx="1631112" cy="584775"/>
          </a:xfrm>
          <a:prstGeom prst="rect">
            <a:avLst/>
          </a:prstGeom>
          <a:noFill/>
        </p:spPr>
        <p:txBody>
          <a:bodyPr wrap="square" rtlCol="0">
            <a:spAutoFit/>
          </a:bodyPr>
          <a:lstStyle/>
          <a:p>
            <a:r>
              <a:rPr lang="en-US" sz="1600" dirty="0"/>
              <a:t>Vector of observations</a:t>
            </a:r>
          </a:p>
        </p:txBody>
      </p:sp>
      <p:cxnSp>
        <p:nvCxnSpPr>
          <p:cNvPr id="12" name="Straight Arrow Connector 11">
            <a:extLst>
              <a:ext uri="{FF2B5EF4-FFF2-40B4-BE49-F238E27FC236}">
                <a16:creationId xmlns:a16="http://schemas.microsoft.com/office/drawing/2014/main" id="{2FA8107C-BC7F-2C9E-433C-61B7F0D9053E}"/>
              </a:ext>
            </a:extLst>
          </p:cNvPr>
          <p:cNvCxnSpPr>
            <a:cxnSpLocks/>
            <a:endCxn id="10" idx="4"/>
          </p:cNvCxnSpPr>
          <p:nvPr/>
        </p:nvCxnSpPr>
        <p:spPr>
          <a:xfrm flipV="1">
            <a:off x="6525523" y="3594298"/>
            <a:ext cx="65315" cy="3567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BF9DB82-EC62-A1B0-1629-C8D0C2A5CBA5}"/>
              </a:ext>
            </a:extLst>
          </p:cNvPr>
          <p:cNvSpPr/>
          <p:nvPr/>
        </p:nvSpPr>
        <p:spPr>
          <a:xfrm>
            <a:off x="8691640" y="3177411"/>
            <a:ext cx="477085" cy="479425"/>
          </a:xfrm>
          <a:prstGeom prst="ellipse">
            <a:avLst/>
          </a:prstGeom>
          <a:solidFill>
            <a:srgbClr val="92D050">
              <a:alpha val="32000"/>
            </a:srgb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C7057A-79EE-B31C-7810-6AFCC19D17A6}"/>
              </a:ext>
            </a:extLst>
          </p:cNvPr>
          <p:cNvSpPr txBox="1"/>
          <p:nvPr/>
        </p:nvSpPr>
        <p:spPr>
          <a:xfrm>
            <a:off x="9476670" y="3899694"/>
            <a:ext cx="2115673" cy="830997"/>
          </a:xfrm>
          <a:prstGeom prst="rect">
            <a:avLst/>
          </a:prstGeom>
          <a:noFill/>
        </p:spPr>
        <p:txBody>
          <a:bodyPr wrap="square" rtlCol="0">
            <a:spAutoFit/>
          </a:bodyPr>
          <a:lstStyle/>
          <a:p>
            <a:r>
              <a:rPr lang="en-US" sz="1600" dirty="0"/>
              <a:t>Observation operator, mapping from state to observation space</a:t>
            </a:r>
          </a:p>
        </p:txBody>
      </p:sp>
      <p:cxnSp>
        <p:nvCxnSpPr>
          <p:cNvPr id="15" name="Straight Arrow Connector 14">
            <a:extLst>
              <a:ext uri="{FF2B5EF4-FFF2-40B4-BE49-F238E27FC236}">
                <a16:creationId xmlns:a16="http://schemas.microsoft.com/office/drawing/2014/main" id="{83EAD7AE-E7CD-53B1-9AB5-6DB1A3DBBD11}"/>
              </a:ext>
            </a:extLst>
          </p:cNvPr>
          <p:cNvCxnSpPr>
            <a:cxnSpLocks/>
            <a:stCxn id="14" idx="0"/>
            <a:endCxn id="13" idx="5"/>
          </p:cNvCxnSpPr>
          <p:nvPr/>
        </p:nvCxnSpPr>
        <p:spPr>
          <a:xfrm flipH="1" flipV="1">
            <a:off x="9098858" y="3586626"/>
            <a:ext cx="1435649" cy="31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6A047A3F-73C6-8AA5-F5AA-25A91BA6A651}"/>
              </a:ext>
            </a:extLst>
          </p:cNvPr>
          <p:cNvSpPr/>
          <p:nvPr/>
        </p:nvSpPr>
        <p:spPr>
          <a:xfrm>
            <a:off x="7578096" y="2233244"/>
            <a:ext cx="477085" cy="479425"/>
          </a:xfrm>
          <a:prstGeom prst="ellipse">
            <a:avLst/>
          </a:prstGeom>
          <a:solidFill>
            <a:srgbClr val="0070C0">
              <a:alpha val="32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AA653DE-5902-04A5-F625-82E97AD8B2BA}"/>
              </a:ext>
            </a:extLst>
          </p:cNvPr>
          <p:cNvSpPr txBox="1"/>
          <p:nvPr/>
        </p:nvSpPr>
        <p:spPr>
          <a:xfrm>
            <a:off x="8716481" y="1398300"/>
            <a:ext cx="1896340" cy="584775"/>
          </a:xfrm>
          <a:prstGeom prst="rect">
            <a:avLst/>
          </a:prstGeom>
          <a:noFill/>
        </p:spPr>
        <p:txBody>
          <a:bodyPr wrap="square" rtlCol="0">
            <a:spAutoFit/>
          </a:bodyPr>
          <a:lstStyle/>
          <a:p>
            <a:r>
              <a:rPr lang="en-US" sz="1600" dirty="0"/>
              <a:t>Prior error covariance matrix</a:t>
            </a:r>
          </a:p>
        </p:txBody>
      </p:sp>
      <p:cxnSp>
        <p:nvCxnSpPr>
          <p:cNvPr id="19" name="Straight Arrow Connector 18">
            <a:extLst>
              <a:ext uri="{FF2B5EF4-FFF2-40B4-BE49-F238E27FC236}">
                <a16:creationId xmlns:a16="http://schemas.microsoft.com/office/drawing/2014/main" id="{8EB44A73-DCDB-929E-A6C3-2856B2EEC7A1}"/>
              </a:ext>
            </a:extLst>
          </p:cNvPr>
          <p:cNvCxnSpPr>
            <a:cxnSpLocks/>
            <a:stCxn id="18" idx="1"/>
            <a:endCxn id="17" idx="0"/>
          </p:cNvCxnSpPr>
          <p:nvPr/>
        </p:nvCxnSpPr>
        <p:spPr>
          <a:xfrm flipH="1">
            <a:off x="7816639" y="1690688"/>
            <a:ext cx="899842" cy="542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E271F0C3-00D1-D71D-8F64-4AEA41912F89}"/>
              </a:ext>
            </a:extLst>
          </p:cNvPr>
          <p:cNvSpPr/>
          <p:nvPr/>
        </p:nvSpPr>
        <p:spPr>
          <a:xfrm>
            <a:off x="7653297" y="3147165"/>
            <a:ext cx="477085" cy="479425"/>
          </a:xfrm>
          <a:prstGeom prst="ellipse">
            <a:avLst/>
          </a:prstGeom>
          <a:solidFill>
            <a:srgbClr val="FFC000">
              <a:alpha val="32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4B16D1C-65BD-2E15-31A5-1464D3562CA8}"/>
              </a:ext>
            </a:extLst>
          </p:cNvPr>
          <p:cNvSpPr txBox="1"/>
          <p:nvPr/>
        </p:nvSpPr>
        <p:spPr>
          <a:xfrm>
            <a:off x="7208465" y="4008112"/>
            <a:ext cx="1896340" cy="830997"/>
          </a:xfrm>
          <a:prstGeom prst="rect">
            <a:avLst/>
          </a:prstGeom>
          <a:noFill/>
        </p:spPr>
        <p:txBody>
          <a:bodyPr wrap="square" rtlCol="0">
            <a:spAutoFit/>
          </a:bodyPr>
          <a:lstStyle/>
          <a:p>
            <a:r>
              <a:rPr lang="en-US" sz="1600" dirty="0"/>
              <a:t>observation error covariance matrix</a:t>
            </a:r>
          </a:p>
          <a:p>
            <a:endParaRPr lang="en-US" sz="1600" dirty="0"/>
          </a:p>
        </p:txBody>
      </p:sp>
      <p:cxnSp>
        <p:nvCxnSpPr>
          <p:cNvPr id="29" name="Straight Arrow Connector 28">
            <a:extLst>
              <a:ext uri="{FF2B5EF4-FFF2-40B4-BE49-F238E27FC236}">
                <a16:creationId xmlns:a16="http://schemas.microsoft.com/office/drawing/2014/main" id="{572AADEF-9C42-68C6-90CF-0FF7018C1582}"/>
              </a:ext>
            </a:extLst>
          </p:cNvPr>
          <p:cNvCxnSpPr>
            <a:cxnSpLocks/>
            <a:stCxn id="28" idx="0"/>
            <a:endCxn id="27" idx="4"/>
          </p:cNvCxnSpPr>
          <p:nvPr/>
        </p:nvCxnSpPr>
        <p:spPr>
          <a:xfrm flipH="1" flipV="1">
            <a:off x="7891840" y="3626590"/>
            <a:ext cx="264795" cy="381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Slide Number Placeholder 33">
            <a:extLst>
              <a:ext uri="{FF2B5EF4-FFF2-40B4-BE49-F238E27FC236}">
                <a16:creationId xmlns:a16="http://schemas.microsoft.com/office/drawing/2014/main" id="{C3EB8477-92F0-7725-C4B3-BAB87082EEB1}"/>
              </a:ext>
            </a:extLst>
          </p:cNvPr>
          <p:cNvSpPr>
            <a:spLocks noGrp="1"/>
          </p:cNvSpPr>
          <p:nvPr>
            <p:ph type="sldNum" sz="quarter" idx="12"/>
          </p:nvPr>
        </p:nvSpPr>
        <p:spPr/>
        <p:txBody>
          <a:bodyPr/>
          <a:lstStyle/>
          <a:p>
            <a:fld id="{A5B4B95A-9153-6F49-95A6-F0E085DA3945}" type="slidenum">
              <a:rPr lang="en-US" smtClean="0"/>
              <a:t>21</a:t>
            </a:fld>
            <a:endParaRPr lang="en-US"/>
          </a:p>
        </p:txBody>
      </p:sp>
      <p:pic>
        <p:nvPicPr>
          <p:cNvPr id="16" name="Graphic 15" descr="Sunglasses face outline with solid fill">
            <a:extLst>
              <a:ext uri="{FF2B5EF4-FFF2-40B4-BE49-F238E27FC236}">
                <a16:creationId xmlns:a16="http://schemas.microsoft.com/office/drawing/2014/main" id="{39BED20A-D7D7-CEB7-44D8-18BB6776F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9482" y="5678062"/>
            <a:ext cx="914400" cy="914400"/>
          </a:xfrm>
          <a:prstGeom prst="rect">
            <a:avLst/>
          </a:prstGeom>
        </p:spPr>
      </p:pic>
    </p:spTree>
    <p:extLst>
      <p:ext uri="{BB962C8B-B14F-4D97-AF65-F5344CB8AC3E}">
        <p14:creationId xmlns:p14="http://schemas.microsoft.com/office/powerpoint/2010/main" val="34361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10" grpId="0" animBg="1"/>
      <p:bldP spid="11" grpId="0"/>
      <p:bldP spid="13" grpId="0" animBg="1"/>
      <p:bldP spid="14" grpId="0"/>
      <p:bldP spid="17" grpId="0" animBg="1"/>
      <p:bldP spid="18" grpId="0"/>
      <p:bldP spid="27" grpId="0" animBg="1"/>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A graph of a function&#10;&#10;Description automatically generated">
            <a:extLst>
              <a:ext uri="{FF2B5EF4-FFF2-40B4-BE49-F238E27FC236}">
                <a16:creationId xmlns:a16="http://schemas.microsoft.com/office/drawing/2014/main" id="{B7CB4591-B3F9-00F6-3125-F28075230C9E}"/>
              </a:ext>
            </a:extLst>
          </p:cNvPr>
          <p:cNvPicPr>
            <a:picLocks noGrp="1" noChangeAspect="1"/>
          </p:cNvPicPr>
          <p:nvPr>
            <p:ph idx="1"/>
          </p:nvPr>
        </p:nvPicPr>
        <p:blipFill>
          <a:blip r:embed="rId3"/>
          <a:stretch>
            <a:fillRect/>
          </a:stretch>
        </p:blipFill>
        <p:spPr>
          <a:xfrm>
            <a:off x="838200" y="1588068"/>
            <a:ext cx="5801784" cy="4351338"/>
          </a:xfrm>
        </p:spPr>
      </p:pic>
      <p:sp>
        <p:nvSpPr>
          <p:cNvPr id="5" name="Title 1">
            <a:extLst>
              <a:ext uri="{FF2B5EF4-FFF2-40B4-BE49-F238E27FC236}">
                <a16:creationId xmlns:a16="http://schemas.microsoft.com/office/drawing/2014/main" id="{FF405CD1-A048-6877-DE81-7A38E220F41B}"/>
              </a:ext>
            </a:extLst>
          </p:cNvPr>
          <p:cNvSpPr>
            <a:spLocks noGrp="1"/>
          </p:cNvSpPr>
          <p:nvPr>
            <p:ph type="title"/>
          </p:nvPr>
        </p:nvSpPr>
        <p:spPr>
          <a:xfrm>
            <a:off x="838200" y="365125"/>
            <a:ext cx="10515600" cy="1325563"/>
          </a:xfrm>
        </p:spPr>
        <p:txBody>
          <a:bodyPr>
            <a:normAutofit/>
          </a:bodyPr>
          <a:lstStyle/>
          <a:p>
            <a:r>
              <a:rPr lang="en-US" dirty="0"/>
              <a:t>Bayes’ theorem scalar Gaussian illustration</a:t>
            </a:r>
            <a:endParaRPr lang="en-US" dirty="0">
              <a:highlight>
                <a:srgbClr val="FFFF00"/>
              </a:highlight>
            </a:endParaRPr>
          </a:p>
        </p:txBody>
      </p:sp>
      <p:grpSp>
        <p:nvGrpSpPr>
          <p:cNvPr id="25" name="Group 24">
            <a:extLst>
              <a:ext uri="{FF2B5EF4-FFF2-40B4-BE49-F238E27FC236}">
                <a16:creationId xmlns:a16="http://schemas.microsoft.com/office/drawing/2014/main" id="{CBF4984F-15D6-9AFE-1CB2-737090C1DC8E}"/>
              </a:ext>
            </a:extLst>
          </p:cNvPr>
          <p:cNvGrpSpPr/>
          <p:nvPr/>
        </p:nvGrpSpPr>
        <p:grpSpPr>
          <a:xfrm>
            <a:off x="3089189" y="2615279"/>
            <a:ext cx="8264611" cy="2866926"/>
            <a:chOff x="3089189" y="2615279"/>
            <a:chExt cx="8264611" cy="2866926"/>
          </a:xfrm>
        </p:grpSpPr>
        <p:cxnSp>
          <p:nvCxnSpPr>
            <p:cNvPr id="13" name="Straight Connector 12">
              <a:extLst>
                <a:ext uri="{FF2B5EF4-FFF2-40B4-BE49-F238E27FC236}">
                  <a16:creationId xmlns:a16="http://schemas.microsoft.com/office/drawing/2014/main" id="{0BB748A9-E8DE-B980-997F-252AD3B3878C}"/>
                </a:ext>
              </a:extLst>
            </p:cNvPr>
            <p:cNvCxnSpPr>
              <a:cxnSpLocks/>
            </p:cNvCxnSpPr>
            <p:nvPr/>
          </p:nvCxnSpPr>
          <p:spPr>
            <a:xfrm>
              <a:off x="3089189" y="3429615"/>
              <a:ext cx="0" cy="2052590"/>
            </a:xfrm>
            <a:prstGeom prst="line">
              <a:avLst/>
            </a:prstGeom>
            <a:ln>
              <a:solidFill>
                <a:srgbClr val="0171C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1005FDC-01CA-665E-D02E-5C955362996D}"/>
                </a:ext>
              </a:extLst>
            </p:cNvPr>
            <p:cNvCxnSpPr>
              <a:cxnSpLocks/>
            </p:cNvCxnSpPr>
            <p:nvPr/>
          </p:nvCxnSpPr>
          <p:spPr>
            <a:xfrm>
              <a:off x="4588476" y="2965622"/>
              <a:ext cx="0" cy="2516583"/>
            </a:xfrm>
            <a:prstGeom prst="line">
              <a:avLst/>
            </a:prstGeom>
            <a:ln>
              <a:solidFill>
                <a:srgbClr val="DC501B"/>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4761808-84BA-D519-F4C4-4994A2B74FDF}"/>
                </a:ext>
              </a:extLst>
            </p:cNvPr>
            <p:cNvSpPr txBox="1"/>
            <p:nvPr/>
          </p:nvSpPr>
          <p:spPr>
            <a:xfrm>
              <a:off x="6395796" y="2615279"/>
              <a:ext cx="4958004" cy="923330"/>
            </a:xfrm>
            <a:prstGeom prst="rect">
              <a:avLst/>
            </a:prstGeom>
            <a:noFill/>
          </p:spPr>
          <p:txBody>
            <a:bodyPr wrap="square" rtlCol="0">
              <a:spAutoFit/>
            </a:bodyPr>
            <a:lstStyle/>
            <a:p>
              <a:r>
                <a:rPr lang="en-US" dirty="0"/>
                <a:t>The </a:t>
              </a:r>
              <a:r>
                <a:rPr lang="en-US" b="1" dirty="0"/>
                <a:t>mean</a:t>
              </a:r>
              <a:r>
                <a:rPr lang="en-US" dirty="0"/>
                <a:t> of p(</a:t>
              </a:r>
              <a:r>
                <a:rPr lang="en-US" dirty="0" err="1"/>
                <a:t>y|x</a:t>
              </a:r>
              <a:r>
                <a:rPr lang="en-US" dirty="0"/>
                <a:t>) and p(x) are the </a:t>
              </a:r>
              <a:r>
                <a:rPr lang="en-US" b="1" dirty="0"/>
                <a:t>observed</a:t>
              </a:r>
              <a:r>
                <a:rPr lang="en-US" dirty="0"/>
                <a:t> and </a:t>
              </a:r>
              <a:r>
                <a:rPr lang="en-US" b="1" dirty="0"/>
                <a:t>background/forecast</a:t>
              </a:r>
              <a:r>
                <a:rPr lang="en-US" dirty="0"/>
                <a:t> model values respectively.</a:t>
              </a:r>
            </a:p>
          </p:txBody>
        </p:sp>
      </p:grpSp>
      <p:cxnSp>
        <p:nvCxnSpPr>
          <p:cNvPr id="27" name="Straight Arrow Connector 26">
            <a:extLst>
              <a:ext uri="{FF2B5EF4-FFF2-40B4-BE49-F238E27FC236}">
                <a16:creationId xmlns:a16="http://schemas.microsoft.com/office/drawing/2014/main" id="{03E5787D-2DDA-BB3F-C47D-D6BEEE302701}"/>
              </a:ext>
            </a:extLst>
          </p:cNvPr>
          <p:cNvCxnSpPr/>
          <p:nvPr/>
        </p:nvCxnSpPr>
        <p:spPr>
          <a:xfrm>
            <a:off x="2619632" y="4683211"/>
            <a:ext cx="951471" cy="0"/>
          </a:xfrm>
          <a:prstGeom prst="straightConnector1">
            <a:avLst/>
          </a:prstGeom>
          <a:ln>
            <a:solidFill>
              <a:srgbClr val="0171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84F38A4-80C9-7FCB-E695-A318FD86F18C}"/>
              </a:ext>
            </a:extLst>
          </p:cNvPr>
          <p:cNvCxnSpPr/>
          <p:nvPr/>
        </p:nvCxnSpPr>
        <p:spPr>
          <a:xfrm>
            <a:off x="4196654" y="4455910"/>
            <a:ext cx="786340" cy="0"/>
          </a:xfrm>
          <a:prstGeom prst="straightConnector1">
            <a:avLst/>
          </a:prstGeom>
          <a:ln>
            <a:solidFill>
              <a:srgbClr val="DC501B"/>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E7846C1-1F27-AFB0-1270-F64770C28E83}"/>
              </a:ext>
            </a:extLst>
          </p:cNvPr>
          <p:cNvSpPr txBox="1"/>
          <p:nvPr/>
        </p:nvSpPr>
        <p:spPr>
          <a:xfrm>
            <a:off x="6395795" y="3532580"/>
            <a:ext cx="5202194" cy="923330"/>
          </a:xfrm>
          <a:prstGeom prst="rect">
            <a:avLst/>
          </a:prstGeom>
          <a:noFill/>
        </p:spPr>
        <p:txBody>
          <a:bodyPr wrap="square" rtlCol="0">
            <a:spAutoFit/>
          </a:bodyPr>
          <a:lstStyle/>
          <a:p>
            <a:r>
              <a:rPr lang="en-US" dirty="0"/>
              <a:t>The </a:t>
            </a:r>
            <a:r>
              <a:rPr lang="en-US" b="1" dirty="0"/>
              <a:t>standard deviations </a:t>
            </a:r>
            <a:r>
              <a:rPr lang="en-US" dirty="0"/>
              <a:t>of p(</a:t>
            </a:r>
            <a:r>
              <a:rPr lang="en-US" dirty="0" err="1"/>
              <a:t>y|x</a:t>
            </a:r>
            <a:r>
              <a:rPr lang="en-US" dirty="0"/>
              <a:t>) and p(x) are the </a:t>
            </a:r>
            <a:r>
              <a:rPr lang="en-US" b="1" dirty="0"/>
              <a:t>uncertainties</a:t>
            </a:r>
            <a:r>
              <a:rPr lang="en-US" dirty="0"/>
              <a:t> of the observed and background values respectively.</a:t>
            </a:r>
          </a:p>
        </p:txBody>
      </p:sp>
      <p:pic>
        <p:nvPicPr>
          <p:cNvPr id="2" name="Content Placeholder 22" descr="A graph of a function&#10;&#10;Description automatically generated">
            <a:extLst>
              <a:ext uri="{FF2B5EF4-FFF2-40B4-BE49-F238E27FC236}">
                <a16:creationId xmlns:a16="http://schemas.microsoft.com/office/drawing/2014/main" id="{62333CBB-DC60-19C9-F635-FE59F721A86F}"/>
              </a:ext>
            </a:extLst>
          </p:cNvPr>
          <p:cNvPicPr>
            <a:picLocks noChangeAspect="1"/>
          </p:cNvPicPr>
          <p:nvPr/>
        </p:nvPicPr>
        <p:blipFill>
          <a:blip r:embed="rId3"/>
          <a:srcRect l="75914" t="8034" r="10352" b="81029"/>
          <a:stretch/>
        </p:blipFill>
        <p:spPr>
          <a:xfrm>
            <a:off x="4511439" y="1801732"/>
            <a:ext cx="1636813" cy="977604"/>
          </a:xfrm>
          <a:prstGeom prst="rect">
            <a:avLst/>
          </a:prstGeom>
          <a:ln>
            <a:solidFill>
              <a:schemeClr val="accent1"/>
            </a:solid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2F8015-D767-9EFB-E602-6752991DA652}"/>
                  </a:ext>
                </a:extLst>
              </p:cNvPr>
              <p:cNvSpPr txBox="1"/>
              <p:nvPr/>
            </p:nvSpPr>
            <p:spPr>
              <a:xfrm>
                <a:off x="5313287" y="5754740"/>
                <a:ext cx="2165016" cy="369332"/>
              </a:xfrm>
              <a:prstGeom prst="rect">
                <a:avLst/>
              </a:prstGeom>
              <a:noFill/>
            </p:spPr>
            <p:txBody>
              <a:bodyPr wrap="none" rtlCol="0">
                <a:spAutoFit/>
              </a:bodyPr>
              <a:lstStyle/>
              <a:p>
                <a:r>
                  <a:rPr lang="en-US" dirty="0"/>
                  <a:t>e.g. temperature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C </a:t>
                </a:r>
              </a:p>
            </p:txBody>
          </p:sp>
        </mc:Choice>
        <mc:Fallback xmlns="">
          <p:sp>
            <p:nvSpPr>
              <p:cNvPr id="4" name="TextBox 3">
                <a:extLst>
                  <a:ext uri="{FF2B5EF4-FFF2-40B4-BE49-F238E27FC236}">
                    <a16:creationId xmlns:a16="http://schemas.microsoft.com/office/drawing/2014/main" id="{982F8015-D767-9EFB-E602-6752991DA652}"/>
                  </a:ext>
                </a:extLst>
              </p:cNvPr>
              <p:cNvSpPr txBox="1">
                <a:spLocks noRot="1" noChangeAspect="1" noMove="1" noResize="1" noEditPoints="1" noAdjustHandles="1" noChangeArrowheads="1" noChangeShapeType="1" noTextEdit="1"/>
              </p:cNvSpPr>
              <p:nvPr/>
            </p:nvSpPr>
            <p:spPr>
              <a:xfrm>
                <a:off x="5313287" y="5754740"/>
                <a:ext cx="2165016" cy="369332"/>
              </a:xfrm>
              <a:prstGeom prst="rect">
                <a:avLst/>
              </a:prstGeom>
              <a:blipFill>
                <a:blip r:embed="rId5"/>
                <a:stretch>
                  <a:fillRect l="-2339" t="-6667" r="-1754" b="-26667"/>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0C0D81DB-8836-7366-0649-88CAD9286E49}"/>
              </a:ext>
            </a:extLst>
          </p:cNvPr>
          <p:cNvCxnSpPr/>
          <p:nvPr/>
        </p:nvCxnSpPr>
        <p:spPr>
          <a:xfrm>
            <a:off x="3146329" y="5754740"/>
            <a:ext cx="1393049"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B83DB0-A952-220D-EC75-2EDD7B4AB24F}"/>
                  </a:ext>
                </a:extLst>
              </p:cNvPr>
              <p:cNvSpPr txBox="1"/>
              <p:nvPr/>
            </p:nvSpPr>
            <p:spPr>
              <a:xfrm>
                <a:off x="2866217" y="5891148"/>
                <a:ext cx="2384692" cy="374270"/>
              </a:xfrm>
              <a:prstGeom prst="rect">
                <a:avLst/>
              </a:prstGeom>
              <a:noFill/>
              <a:ln>
                <a:noFill/>
              </a:ln>
            </p:spPr>
            <p:txBody>
              <a:bodyPr wrap="none" rtlCol="0">
                <a:spAutoFit/>
              </a:bodyPr>
              <a:lstStyle/>
              <a:p>
                <a:r>
                  <a:rPr lang="en-US" dirty="0"/>
                  <a:t>Innovation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𝑥</m:t>
                        </m:r>
                      </m:e>
                      <m:sup>
                        <m:r>
                          <a:rPr lang="en-GB" b="0" i="1" smtClean="0">
                            <a:latin typeface="Cambria Math" panose="02040503050406030204" pitchFamily="18" charset="0"/>
                          </a:rPr>
                          <m:t>𝑏</m:t>
                        </m:r>
                      </m:sup>
                    </m:sSup>
                    <m:r>
                      <a:rPr lang="en-GB" b="0" i="1" smtClean="0">
                        <a:latin typeface="Cambria Math" panose="02040503050406030204" pitchFamily="18" charset="0"/>
                      </a:rPr>
                      <m:t>)</m:t>
                    </m:r>
                  </m:oMath>
                </a14:m>
                <a:endParaRPr lang="en-US" dirty="0"/>
              </a:p>
            </p:txBody>
          </p:sp>
        </mc:Choice>
        <mc:Fallback xmlns="">
          <p:sp>
            <p:nvSpPr>
              <p:cNvPr id="6" name="TextBox 5">
                <a:extLst>
                  <a:ext uri="{FF2B5EF4-FFF2-40B4-BE49-F238E27FC236}">
                    <a16:creationId xmlns:a16="http://schemas.microsoft.com/office/drawing/2014/main" id="{21B83DB0-A952-220D-EC75-2EDD7B4AB24F}"/>
                  </a:ext>
                </a:extLst>
              </p:cNvPr>
              <p:cNvSpPr txBox="1">
                <a:spLocks noRot="1" noChangeAspect="1" noMove="1" noResize="1" noEditPoints="1" noAdjustHandles="1" noChangeArrowheads="1" noChangeShapeType="1" noTextEdit="1"/>
              </p:cNvSpPr>
              <p:nvPr/>
            </p:nvSpPr>
            <p:spPr>
              <a:xfrm>
                <a:off x="2866217" y="5891148"/>
                <a:ext cx="2384692" cy="374270"/>
              </a:xfrm>
              <a:prstGeom prst="rect">
                <a:avLst/>
              </a:prstGeom>
              <a:blipFill>
                <a:blip r:embed="rId6"/>
                <a:stretch>
                  <a:fillRect l="-2116" t="-6452" b="-2258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043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589E-E31A-4383-3CD7-BCA6E5EFEC9A}"/>
            </a:ext>
          </a:extLst>
        </p:cNvPr>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EFB4F84D-D04E-21A7-65CD-D07D32A16D2A}"/>
              </a:ext>
            </a:extLst>
          </p:cNvPr>
          <p:cNvCxnSpPr>
            <a:cxnSpLocks/>
          </p:cNvCxnSpPr>
          <p:nvPr/>
        </p:nvCxnSpPr>
        <p:spPr>
          <a:xfrm>
            <a:off x="4329112" y="4171951"/>
            <a:ext cx="871538" cy="0"/>
          </a:xfrm>
          <a:prstGeom prst="straightConnector1">
            <a:avLst/>
          </a:prstGeom>
          <a:ln w="762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8330F5F-CFFD-B703-3FC8-94262A6BD2FB}"/>
              </a:ext>
            </a:extLst>
          </p:cNvPr>
          <p:cNvSpPr txBox="1"/>
          <p:nvPr/>
        </p:nvSpPr>
        <p:spPr>
          <a:xfrm>
            <a:off x="6921652" y="2473230"/>
            <a:ext cx="3086365" cy="2585323"/>
          </a:xfrm>
          <a:prstGeom prst="rect">
            <a:avLst/>
          </a:prstGeom>
          <a:noFill/>
        </p:spPr>
        <p:txBody>
          <a:bodyPr wrap="square" rtlCol="0">
            <a:spAutoFit/>
          </a:bodyPr>
          <a:lstStyle/>
          <a:p>
            <a:r>
              <a:rPr lang="en-US" dirty="0"/>
              <a:t>The uncertainty of the posterior is smaller than either the likelihood or the prior. </a:t>
            </a:r>
          </a:p>
          <a:p>
            <a:endParaRPr lang="en-US" dirty="0"/>
          </a:p>
          <a:p>
            <a:r>
              <a:rPr lang="en-US" dirty="0"/>
              <a:t>The mean = mode of p(</a:t>
            </a:r>
            <a:r>
              <a:rPr lang="en-US" dirty="0" err="1"/>
              <a:t>x|y</a:t>
            </a:r>
            <a:r>
              <a:rPr lang="en-US" dirty="0"/>
              <a:t>) gives the ‘</a:t>
            </a:r>
            <a:r>
              <a:rPr lang="en-US" b="1" dirty="0"/>
              <a:t>analysis</a:t>
            </a:r>
            <a:r>
              <a:rPr lang="en-US" dirty="0"/>
              <a:t>’, which is also the minimum variance estimate!</a:t>
            </a:r>
          </a:p>
        </p:txBody>
      </p:sp>
      <p:cxnSp>
        <p:nvCxnSpPr>
          <p:cNvPr id="13" name="Straight Connector 12">
            <a:extLst>
              <a:ext uri="{FF2B5EF4-FFF2-40B4-BE49-F238E27FC236}">
                <a16:creationId xmlns:a16="http://schemas.microsoft.com/office/drawing/2014/main" id="{01C61997-0D0A-90AD-DA56-A5C899494AF9}"/>
              </a:ext>
            </a:extLst>
          </p:cNvPr>
          <p:cNvCxnSpPr>
            <a:cxnSpLocks/>
          </p:cNvCxnSpPr>
          <p:nvPr/>
        </p:nvCxnSpPr>
        <p:spPr>
          <a:xfrm>
            <a:off x="3398108" y="3297886"/>
            <a:ext cx="0" cy="2052590"/>
          </a:xfrm>
          <a:prstGeom prst="line">
            <a:avLst/>
          </a:prstGeom>
          <a:ln>
            <a:solidFill>
              <a:srgbClr val="0171C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881D6A5-07E8-0AB0-68DD-3F0B27F55A5E}"/>
              </a:ext>
            </a:extLst>
          </p:cNvPr>
          <p:cNvCxnSpPr>
            <a:cxnSpLocks/>
          </p:cNvCxnSpPr>
          <p:nvPr/>
        </p:nvCxnSpPr>
        <p:spPr>
          <a:xfrm>
            <a:off x="4934465" y="2772032"/>
            <a:ext cx="0" cy="2578444"/>
          </a:xfrm>
          <a:prstGeom prst="line">
            <a:avLst/>
          </a:prstGeom>
          <a:ln>
            <a:solidFill>
              <a:srgbClr val="DC501B"/>
            </a:solidFill>
          </a:ln>
        </p:spPr>
        <p:style>
          <a:lnRef idx="2">
            <a:schemeClr val="accent1"/>
          </a:lnRef>
          <a:fillRef idx="0">
            <a:schemeClr val="accent1"/>
          </a:fillRef>
          <a:effectRef idx="1">
            <a:schemeClr val="accent1"/>
          </a:effectRef>
          <a:fontRef idx="minor">
            <a:schemeClr val="tx1"/>
          </a:fontRef>
        </p:style>
      </p:cxnSp>
      <p:sp>
        <p:nvSpPr>
          <p:cNvPr id="16" name="Left Brace 15">
            <a:extLst>
              <a:ext uri="{FF2B5EF4-FFF2-40B4-BE49-F238E27FC236}">
                <a16:creationId xmlns:a16="http://schemas.microsoft.com/office/drawing/2014/main" id="{E9E80A7D-C092-8355-B29C-8639E428B424}"/>
              </a:ext>
            </a:extLst>
          </p:cNvPr>
          <p:cNvSpPr/>
          <p:nvPr/>
        </p:nvSpPr>
        <p:spPr>
          <a:xfrm rot="16200000">
            <a:off x="3834127" y="4211519"/>
            <a:ext cx="457200" cy="299857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Content Placeholder 14" descr="A graph of a normal distribution&#10;&#10;Description automatically generated">
            <a:extLst>
              <a:ext uri="{FF2B5EF4-FFF2-40B4-BE49-F238E27FC236}">
                <a16:creationId xmlns:a16="http://schemas.microsoft.com/office/drawing/2014/main" id="{3933D0ED-FCE8-61D3-ABD2-C22D690B96B3}"/>
              </a:ext>
            </a:extLst>
          </p:cNvPr>
          <p:cNvPicPr>
            <a:picLocks noGrp="1" noChangeAspect="1"/>
          </p:cNvPicPr>
          <p:nvPr>
            <p:ph idx="1"/>
          </p:nvPr>
        </p:nvPicPr>
        <p:blipFill>
          <a:blip r:embed="rId3"/>
          <a:stretch>
            <a:fillRect/>
          </a:stretch>
        </p:blipFill>
        <p:spPr>
          <a:xfrm>
            <a:off x="838200" y="1588068"/>
            <a:ext cx="5801784" cy="4351338"/>
          </a:xfrm>
        </p:spPr>
      </p:pic>
      <p:cxnSp>
        <p:nvCxnSpPr>
          <p:cNvPr id="18" name="Straight Arrow Connector 17">
            <a:extLst>
              <a:ext uri="{FF2B5EF4-FFF2-40B4-BE49-F238E27FC236}">
                <a16:creationId xmlns:a16="http://schemas.microsoft.com/office/drawing/2014/main" id="{054EC435-1946-8CA6-1AA4-1943F4C0FB92}"/>
              </a:ext>
            </a:extLst>
          </p:cNvPr>
          <p:cNvCxnSpPr/>
          <p:nvPr/>
        </p:nvCxnSpPr>
        <p:spPr>
          <a:xfrm>
            <a:off x="3702333" y="4011068"/>
            <a:ext cx="590789" cy="0"/>
          </a:xfrm>
          <a:prstGeom prst="straightConnector1">
            <a:avLst/>
          </a:prstGeom>
          <a:ln>
            <a:solidFill>
              <a:srgbClr val="F0B21C"/>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72C6B0B-EA9E-C9E2-8C93-204C67BDE826}"/>
              </a:ext>
            </a:extLst>
          </p:cNvPr>
          <p:cNvCxnSpPr>
            <a:cxnSpLocks/>
          </p:cNvCxnSpPr>
          <p:nvPr/>
        </p:nvCxnSpPr>
        <p:spPr>
          <a:xfrm>
            <a:off x="4014735" y="2259106"/>
            <a:ext cx="0" cy="3223099"/>
          </a:xfrm>
          <a:prstGeom prst="line">
            <a:avLst/>
          </a:prstGeom>
          <a:ln>
            <a:solidFill>
              <a:srgbClr val="F0B21C"/>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684D5BC1-0DA8-1E17-D5B6-C02219DEFFD3}"/>
              </a:ext>
            </a:extLst>
          </p:cNvPr>
          <p:cNvCxnSpPr>
            <a:cxnSpLocks/>
          </p:cNvCxnSpPr>
          <p:nvPr/>
        </p:nvCxnSpPr>
        <p:spPr>
          <a:xfrm>
            <a:off x="4588476" y="2965622"/>
            <a:ext cx="0" cy="2516583"/>
          </a:xfrm>
          <a:prstGeom prst="line">
            <a:avLst/>
          </a:prstGeom>
          <a:ln>
            <a:solidFill>
              <a:srgbClr val="DC501B"/>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8CEAABB-EBB8-D6B1-8E54-F0C21BBEDEBE}"/>
              </a:ext>
            </a:extLst>
          </p:cNvPr>
          <p:cNvCxnSpPr/>
          <p:nvPr/>
        </p:nvCxnSpPr>
        <p:spPr>
          <a:xfrm flipH="1">
            <a:off x="4014735" y="5649866"/>
            <a:ext cx="573741" cy="0"/>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BB37569-6A30-3341-9181-6584DBDD1B67}"/>
              </a:ext>
            </a:extLst>
          </p:cNvPr>
          <p:cNvSpPr txBox="1"/>
          <p:nvPr/>
        </p:nvSpPr>
        <p:spPr>
          <a:xfrm>
            <a:off x="3895398" y="5754740"/>
            <a:ext cx="2195153" cy="369332"/>
          </a:xfrm>
          <a:prstGeom prst="rect">
            <a:avLst/>
          </a:prstGeom>
          <a:noFill/>
        </p:spPr>
        <p:txBody>
          <a:bodyPr wrap="none" rtlCol="0">
            <a:spAutoFit/>
          </a:bodyPr>
          <a:lstStyle/>
          <a:p>
            <a:r>
              <a:rPr lang="en-US" b="1" dirty="0">
                <a:solidFill>
                  <a:schemeClr val="accent2">
                    <a:lumMod val="75000"/>
                  </a:schemeClr>
                </a:solidFill>
              </a:rPr>
              <a:t>Analysis increment</a:t>
            </a:r>
          </a:p>
        </p:txBody>
      </p:sp>
      <p:sp>
        <p:nvSpPr>
          <p:cNvPr id="10" name="Title 1">
            <a:extLst>
              <a:ext uri="{FF2B5EF4-FFF2-40B4-BE49-F238E27FC236}">
                <a16:creationId xmlns:a16="http://schemas.microsoft.com/office/drawing/2014/main" id="{9945B0F2-7707-C985-F79B-568029C47E66}"/>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Bayes’ theorem scalar Gaussian illustration</a:t>
            </a:r>
            <a:endParaRPr lang="en-US" dirty="0">
              <a:highlight>
                <a:srgbClr val="FFFF00"/>
              </a:highlight>
            </a:endParaRPr>
          </a:p>
        </p:txBody>
      </p:sp>
    </p:spTree>
    <p:extLst>
      <p:ext uri="{BB962C8B-B14F-4D97-AF65-F5344CB8AC3E}">
        <p14:creationId xmlns:p14="http://schemas.microsoft.com/office/powerpoint/2010/main" val="376707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1603-D07A-D140-8FE9-58BF2E123299}"/>
              </a:ext>
            </a:extLst>
          </p:cNvPr>
          <p:cNvSpPr>
            <a:spLocks noGrp="1"/>
          </p:cNvSpPr>
          <p:nvPr>
            <p:ph type="title"/>
          </p:nvPr>
        </p:nvSpPr>
        <p:spPr/>
        <p:txBody>
          <a:bodyPr/>
          <a:lstStyle/>
          <a:p>
            <a:r>
              <a:rPr lang="en-US" dirty="0"/>
              <a:t>Analytical solution – the Kalman equations</a:t>
            </a:r>
          </a:p>
        </p:txBody>
      </p:sp>
      <p:sp>
        <p:nvSpPr>
          <p:cNvPr id="3" name="Content Placeholder 2">
            <a:extLst>
              <a:ext uri="{FF2B5EF4-FFF2-40B4-BE49-F238E27FC236}">
                <a16:creationId xmlns:a16="http://schemas.microsoft.com/office/drawing/2014/main" id="{2FDCC93A-C998-9C46-8F83-EF76FF4F7440}"/>
              </a:ext>
            </a:extLst>
          </p:cNvPr>
          <p:cNvSpPr>
            <a:spLocks noGrp="1"/>
          </p:cNvSpPr>
          <p:nvPr>
            <p:ph idx="1"/>
          </p:nvPr>
        </p:nvSpPr>
        <p:spPr/>
        <p:txBody>
          <a:bodyPr>
            <a:normAutofit/>
          </a:bodyPr>
          <a:lstStyle/>
          <a:p>
            <a:pPr marL="0" indent="0">
              <a:buNone/>
            </a:pPr>
            <a:r>
              <a:rPr lang="en-US" sz="2400" dirty="0"/>
              <a:t>The analysis (the maximum a posteriori state) can be derived analytically as</a:t>
            </a:r>
          </a:p>
          <a:p>
            <a:pPr marL="0" indent="0">
              <a:buNone/>
            </a:pPr>
            <a:r>
              <a:rPr lang="en-US" sz="2400" dirty="0"/>
              <a:t>						where</a:t>
            </a:r>
          </a:p>
          <a:p>
            <a:pPr marL="0" indent="0">
              <a:buNone/>
            </a:pPr>
            <a:r>
              <a:rPr lang="en-US" sz="2400" dirty="0">
                <a:cs typeface="Times New Roman" panose="02020603050405020304" pitchFamily="18" charset="0"/>
              </a:rPr>
              <a:t>and</a:t>
            </a:r>
            <a:r>
              <a:rPr lang="en-US" sz="2400" b="1" dirty="0">
                <a:latin typeface="Times New Roman" panose="02020603050405020304" pitchFamily="18" charset="0"/>
                <a:cs typeface="Times New Roman" panose="02020603050405020304" pitchFamily="18" charset="0"/>
              </a:rPr>
              <a:t> H </a:t>
            </a:r>
            <a:r>
              <a:rPr lang="en-US" sz="2400" dirty="0">
                <a:cs typeface="Times New Roman" panose="02020603050405020304" pitchFamily="18" charset="0"/>
              </a:rPr>
              <a:t>is the linearized observation operator.</a:t>
            </a:r>
          </a:p>
          <a:p>
            <a:pPr marL="0" indent="0">
              <a:buNone/>
            </a:pPr>
            <a:r>
              <a:rPr lang="en-US" sz="2400" b="1" dirty="0">
                <a:latin typeface="Times New Roman" panose="02020603050405020304" pitchFamily="18" charset="0"/>
                <a:cs typeface="Times New Roman" panose="02020603050405020304" pitchFamily="18" charset="0"/>
              </a:rPr>
              <a:t>K</a:t>
            </a:r>
            <a:r>
              <a:rPr lang="en-US" sz="2400" dirty="0"/>
              <a:t> (known as the Kalman gain) prescribes the weight given to the observations versus the prior. We see that the </a:t>
            </a:r>
            <a:r>
              <a:rPr lang="en-US" sz="2400" b="1" dirty="0">
                <a:latin typeface="Times New Roman" panose="02020603050405020304" pitchFamily="18" charset="0"/>
                <a:cs typeface="Times New Roman" panose="02020603050405020304" pitchFamily="18" charset="0"/>
              </a:rPr>
              <a:t>K</a:t>
            </a:r>
            <a:r>
              <a:rPr lang="en-US" sz="2400" dirty="0"/>
              <a:t> increases as the prior uncertainty (</a:t>
            </a:r>
            <a:r>
              <a:rPr lang="en-US" sz="2400" b="1" dirty="0">
                <a:latin typeface="Times New Roman" panose="02020603050405020304" pitchFamily="18" charset="0"/>
                <a:cs typeface="Times New Roman" panose="02020603050405020304" pitchFamily="18" charset="0"/>
              </a:rPr>
              <a:t>B</a:t>
            </a:r>
            <a:r>
              <a:rPr lang="en-US" sz="2400" dirty="0"/>
              <a:t>) increases and the observation uncertainty (</a:t>
            </a:r>
            <a:r>
              <a:rPr lang="en-US" sz="2400" b="1" dirty="0">
                <a:latin typeface="Times New Roman" panose="02020603050405020304" pitchFamily="18" charset="0"/>
                <a:cs typeface="Times New Roman" panose="02020603050405020304" pitchFamily="18" charset="0"/>
              </a:rPr>
              <a:t>R</a:t>
            </a:r>
            <a:r>
              <a:rPr lang="en-US" sz="2400" dirty="0"/>
              <a:t>) decreases.</a:t>
            </a:r>
          </a:p>
          <a:p>
            <a:pPr marL="0" indent="0">
              <a:buNone/>
            </a:pPr>
            <a:r>
              <a:rPr lang="en-US" sz="2400" dirty="0"/>
              <a:t>The analysis error covariance can also be derived analytically</a:t>
            </a:r>
          </a:p>
          <a:p>
            <a:pPr marL="0" indent="0">
              <a:buNone/>
            </a:pPr>
            <a:endParaRPr lang="en-US" sz="2400" dirty="0"/>
          </a:p>
          <a:p>
            <a:pPr marL="0" indent="0">
              <a:buNone/>
            </a:pPr>
            <a:r>
              <a:rPr lang="en-US" sz="2400" dirty="0"/>
              <a:t>We see as </a:t>
            </a:r>
            <a:r>
              <a:rPr lang="en-US" sz="2400" b="1" dirty="0">
                <a:latin typeface="Times New Roman" panose="02020603050405020304" pitchFamily="18" charset="0"/>
                <a:cs typeface="Times New Roman" panose="02020603050405020304" pitchFamily="18" charset="0"/>
              </a:rPr>
              <a:t>K</a:t>
            </a:r>
            <a:r>
              <a:rPr lang="en-US" sz="2400" dirty="0"/>
              <a:t> increases </a:t>
            </a:r>
            <a:r>
              <a:rPr lang="en-US" sz="2400" b="1" dirty="0">
                <a:latin typeface="Times New Roman" panose="02020603050405020304" pitchFamily="18" charset="0"/>
                <a:cs typeface="Times New Roman" panose="02020603050405020304" pitchFamily="18" charset="0"/>
              </a:rPr>
              <a:t>P</a:t>
            </a:r>
            <a:r>
              <a:rPr lang="en-US" sz="2400" baseline="30000"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t>decreases.</a:t>
            </a:r>
          </a:p>
          <a:p>
            <a:pPr marL="0" indent="0">
              <a:buNone/>
            </a:pPr>
            <a:r>
              <a:rPr lang="en-US" sz="2400" dirty="0"/>
              <a:t>In practice, we can not evaluate these expressions directly.</a:t>
            </a:r>
          </a:p>
          <a:p>
            <a:endParaRPr lang="en-US" sz="2400" dirty="0"/>
          </a:p>
          <a:p>
            <a:endParaRPr lang="en-US" sz="2400" dirty="0"/>
          </a:p>
          <a:p>
            <a:endParaRPr lang="en-US" sz="2400" dirty="0"/>
          </a:p>
        </p:txBody>
      </p:sp>
      <p:pic>
        <p:nvPicPr>
          <p:cNvPr id="6" name="Picture 5">
            <a:extLst>
              <a:ext uri="{FF2B5EF4-FFF2-40B4-BE49-F238E27FC236}">
                <a16:creationId xmlns:a16="http://schemas.microsoft.com/office/drawing/2014/main" id="{63E9B3B4-0152-F24B-92EB-DE7C9103B322}"/>
              </a:ext>
            </a:extLst>
          </p:cNvPr>
          <p:cNvPicPr>
            <a:picLocks noChangeAspect="1"/>
          </p:cNvPicPr>
          <p:nvPr/>
        </p:nvPicPr>
        <p:blipFill>
          <a:blip r:embed="rId2"/>
          <a:stretch>
            <a:fillRect/>
          </a:stretch>
        </p:blipFill>
        <p:spPr>
          <a:xfrm>
            <a:off x="7788593" y="2270016"/>
            <a:ext cx="3608496" cy="442387"/>
          </a:xfrm>
          <a:prstGeom prst="rect">
            <a:avLst/>
          </a:prstGeom>
        </p:spPr>
      </p:pic>
      <p:pic>
        <p:nvPicPr>
          <p:cNvPr id="8" name="Picture 7">
            <a:extLst>
              <a:ext uri="{FF2B5EF4-FFF2-40B4-BE49-F238E27FC236}">
                <a16:creationId xmlns:a16="http://schemas.microsoft.com/office/drawing/2014/main" id="{1FB96CAE-E1DC-C843-9B3C-F7AAC39AD876}"/>
              </a:ext>
            </a:extLst>
          </p:cNvPr>
          <p:cNvPicPr>
            <a:picLocks noChangeAspect="1"/>
          </p:cNvPicPr>
          <p:nvPr/>
        </p:nvPicPr>
        <p:blipFill>
          <a:blip r:embed="rId3"/>
          <a:stretch>
            <a:fillRect/>
          </a:stretch>
        </p:blipFill>
        <p:spPr>
          <a:xfrm>
            <a:off x="2381813" y="2270016"/>
            <a:ext cx="3313572" cy="442387"/>
          </a:xfrm>
          <a:prstGeom prst="rect">
            <a:avLst/>
          </a:prstGeom>
        </p:spPr>
      </p:pic>
      <p:pic>
        <p:nvPicPr>
          <p:cNvPr id="10" name="Picture 9">
            <a:extLst>
              <a:ext uri="{FF2B5EF4-FFF2-40B4-BE49-F238E27FC236}">
                <a16:creationId xmlns:a16="http://schemas.microsoft.com/office/drawing/2014/main" id="{18EE5BE7-91DC-884B-BA95-D5848590592D}"/>
              </a:ext>
            </a:extLst>
          </p:cNvPr>
          <p:cNvPicPr>
            <a:picLocks noChangeAspect="1"/>
          </p:cNvPicPr>
          <p:nvPr/>
        </p:nvPicPr>
        <p:blipFill>
          <a:blip r:embed="rId4"/>
          <a:stretch>
            <a:fillRect/>
          </a:stretch>
        </p:blipFill>
        <p:spPr>
          <a:xfrm>
            <a:off x="4502672" y="4803546"/>
            <a:ext cx="2385425" cy="390342"/>
          </a:xfrm>
          <a:prstGeom prst="rect">
            <a:avLst/>
          </a:prstGeom>
        </p:spPr>
      </p:pic>
      <p:sp>
        <p:nvSpPr>
          <p:cNvPr id="5" name="Slide Number Placeholder 4">
            <a:extLst>
              <a:ext uri="{FF2B5EF4-FFF2-40B4-BE49-F238E27FC236}">
                <a16:creationId xmlns:a16="http://schemas.microsoft.com/office/drawing/2014/main" id="{DF8D6A79-39AE-0447-BFC5-8891BB2D6841}"/>
              </a:ext>
            </a:extLst>
          </p:cNvPr>
          <p:cNvSpPr>
            <a:spLocks noGrp="1"/>
          </p:cNvSpPr>
          <p:nvPr>
            <p:ph type="sldNum" sz="quarter" idx="12"/>
          </p:nvPr>
        </p:nvSpPr>
        <p:spPr/>
        <p:txBody>
          <a:bodyPr/>
          <a:lstStyle/>
          <a:p>
            <a:fld id="{9D9943AA-5528-6B44-A36B-5DECA1CB7493}" type="slidenum">
              <a:rPr lang="en-US" smtClean="0"/>
              <a:t>24</a:t>
            </a:fld>
            <a:endParaRPr lang="en-US"/>
          </a:p>
        </p:txBody>
      </p:sp>
    </p:spTree>
    <p:extLst>
      <p:ext uri="{BB962C8B-B14F-4D97-AF65-F5344CB8AC3E}">
        <p14:creationId xmlns:p14="http://schemas.microsoft.com/office/powerpoint/2010/main" val="34636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ABE3-9212-1FF0-7509-DDD4B9DCC10E}"/>
              </a:ext>
            </a:extLst>
          </p:cNvPr>
          <p:cNvSpPr>
            <a:spLocks noGrp="1"/>
          </p:cNvSpPr>
          <p:nvPr>
            <p:ph type="title"/>
          </p:nvPr>
        </p:nvSpPr>
        <p:spPr/>
        <p:txBody>
          <a:bodyPr/>
          <a:lstStyle/>
          <a:p>
            <a:r>
              <a:rPr lang="en-US" dirty="0"/>
              <a:t>Variational and Ensemble Kalman Filter techniques</a:t>
            </a:r>
          </a:p>
        </p:txBody>
      </p:sp>
      <p:sp>
        <p:nvSpPr>
          <p:cNvPr id="3" name="Text Placeholder 2">
            <a:extLst>
              <a:ext uri="{FF2B5EF4-FFF2-40B4-BE49-F238E27FC236}">
                <a16:creationId xmlns:a16="http://schemas.microsoft.com/office/drawing/2014/main" id="{05295605-8197-9DC2-40FD-A180F4F0CFB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D520FC43-FB52-A9D9-F1EE-CDE8F9EEC3A2}"/>
              </a:ext>
            </a:extLst>
          </p:cNvPr>
          <p:cNvSpPr>
            <a:spLocks noGrp="1"/>
          </p:cNvSpPr>
          <p:nvPr>
            <p:ph type="ftr" sz="quarter" idx="11"/>
          </p:nvPr>
        </p:nvSpPr>
        <p:spPr/>
        <p:txBody>
          <a:bodyPr/>
          <a:lstStyle/>
          <a:p>
            <a:r>
              <a:rPr lang="en-US"/>
              <a:t>NERC/NCEO/DARC Training course on data assimilation and its interface with machine learning 2025</a:t>
            </a:r>
          </a:p>
        </p:txBody>
      </p:sp>
    </p:spTree>
    <p:extLst>
      <p:ext uri="{BB962C8B-B14F-4D97-AF65-F5344CB8AC3E}">
        <p14:creationId xmlns:p14="http://schemas.microsoft.com/office/powerpoint/2010/main" val="7674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78BC099-6EC3-BD4B-8F68-A9AE99B35862}"/>
              </a:ext>
            </a:extLst>
          </p:cNvPr>
          <p:cNvPicPr>
            <a:picLocks noChangeAspect="1"/>
          </p:cNvPicPr>
          <p:nvPr/>
        </p:nvPicPr>
        <p:blipFill>
          <a:blip r:embed="rId2"/>
          <a:stretch>
            <a:fillRect/>
          </a:stretch>
        </p:blipFill>
        <p:spPr>
          <a:xfrm>
            <a:off x="3340437" y="3906238"/>
            <a:ext cx="4009422" cy="1081075"/>
          </a:xfrm>
          <a:prstGeom prst="rect">
            <a:avLst/>
          </a:prstGeom>
        </p:spPr>
      </p:pic>
      <p:sp>
        <p:nvSpPr>
          <p:cNvPr id="2" name="Title 1">
            <a:extLst>
              <a:ext uri="{FF2B5EF4-FFF2-40B4-BE49-F238E27FC236}">
                <a16:creationId xmlns:a16="http://schemas.microsoft.com/office/drawing/2014/main" id="{E1AE6A59-7073-4947-8080-C0D8CF80099F}"/>
              </a:ext>
            </a:extLst>
          </p:cNvPr>
          <p:cNvSpPr>
            <a:spLocks noGrp="1"/>
          </p:cNvSpPr>
          <p:nvPr>
            <p:ph type="title"/>
          </p:nvPr>
        </p:nvSpPr>
        <p:spPr/>
        <p:txBody>
          <a:bodyPr/>
          <a:lstStyle/>
          <a:p>
            <a:r>
              <a:rPr lang="en-US" dirty="0"/>
              <a:t>Variational (Var) DA</a:t>
            </a:r>
          </a:p>
        </p:txBody>
      </p:sp>
      <p:sp>
        <p:nvSpPr>
          <p:cNvPr id="3" name="Content Placeholder 2">
            <a:extLst>
              <a:ext uri="{FF2B5EF4-FFF2-40B4-BE49-F238E27FC236}">
                <a16:creationId xmlns:a16="http://schemas.microsoft.com/office/drawing/2014/main" id="{34390FFD-5120-EC4B-A1B7-740E5F8209B3}"/>
              </a:ext>
            </a:extLst>
          </p:cNvPr>
          <p:cNvSpPr>
            <a:spLocks noGrp="1"/>
          </p:cNvSpPr>
          <p:nvPr>
            <p:ph idx="1"/>
          </p:nvPr>
        </p:nvSpPr>
        <p:spPr>
          <a:xfrm>
            <a:off x="838200" y="1825625"/>
            <a:ext cx="10515600" cy="4895850"/>
          </a:xfrm>
        </p:spPr>
        <p:txBody>
          <a:bodyPr>
            <a:normAutofit/>
          </a:bodyPr>
          <a:lstStyle/>
          <a:p>
            <a:pPr marL="0" indent="0">
              <a:buNone/>
            </a:pPr>
            <a:r>
              <a:rPr lang="en-GB" sz="2400" dirty="0"/>
              <a:t>Var algorithms aim to find Maximum a-</a:t>
            </a:r>
            <a:r>
              <a:rPr lang="en-GB" sz="2400" dirty="0" err="1"/>
              <a:t>posterioiri</a:t>
            </a:r>
            <a:r>
              <a:rPr lang="en-GB" sz="2400" dirty="0"/>
              <a:t> (MAP) state/parameter set, which is also the mean of the Posterior distribution (assuming </a:t>
            </a:r>
            <a:r>
              <a:rPr lang="en-GB" sz="2400" dirty="0" err="1"/>
              <a:t>Gaussianity</a:t>
            </a:r>
            <a:r>
              <a:rPr lang="en-GB" sz="2400" dirty="0"/>
              <a:t>) and hence the same as the minimum variance estimate (Lorenc 1986).</a:t>
            </a:r>
            <a:endParaRPr lang="en-GB" sz="2400" dirty="0">
              <a:effectLst/>
            </a:endParaRPr>
          </a:p>
          <a:p>
            <a:pPr marL="0" indent="0">
              <a:buNone/>
            </a:pPr>
            <a:r>
              <a:rPr lang="en-GB" sz="2400" dirty="0"/>
              <a:t>In Var the analysis (the MAP estimate) is found by minimising the following cost function:</a:t>
            </a:r>
          </a:p>
          <a:p>
            <a:endParaRPr lang="en-GB" sz="2400" dirty="0"/>
          </a:p>
          <a:p>
            <a:endParaRPr lang="en-GB" sz="2400" dirty="0"/>
          </a:p>
          <a:p>
            <a:endParaRPr lang="en-GB" sz="2400" dirty="0"/>
          </a:p>
          <a:p>
            <a:endParaRPr lang="en-GB" sz="2400" dirty="0"/>
          </a:p>
          <a:p>
            <a:endParaRPr lang="en-GB" sz="2400" dirty="0"/>
          </a:p>
          <a:p>
            <a:pPr marL="0" indent="0">
              <a:buNone/>
            </a:pPr>
            <a:r>
              <a:rPr lang="en-US" sz="2400" dirty="0"/>
              <a:t>If the observation operator is linear then the cost function is quadratic</a:t>
            </a:r>
          </a:p>
        </p:txBody>
      </p:sp>
      <p:sp>
        <p:nvSpPr>
          <p:cNvPr id="7" name="Oval 6">
            <a:extLst>
              <a:ext uri="{FF2B5EF4-FFF2-40B4-BE49-F238E27FC236}">
                <a16:creationId xmlns:a16="http://schemas.microsoft.com/office/drawing/2014/main" id="{77C93BFC-A1A3-2D45-A15E-3CEFF06B62E0}"/>
              </a:ext>
            </a:extLst>
          </p:cNvPr>
          <p:cNvSpPr/>
          <p:nvPr/>
        </p:nvSpPr>
        <p:spPr>
          <a:xfrm>
            <a:off x="6365242" y="4557568"/>
            <a:ext cx="1107937" cy="482450"/>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Oval 7">
            <a:extLst>
              <a:ext uri="{FF2B5EF4-FFF2-40B4-BE49-F238E27FC236}">
                <a16:creationId xmlns:a16="http://schemas.microsoft.com/office/drawing/2014/main" id="{CA587338-AC5D-1946-B89B-83705FD83C57}"/>
              </a:ext>
            </a:extLst>
          </p:cNvPr>
          <p:cNvSpPr/>
          <p:nvPr/>
        </p:nvSpPr>
        <p:spPr>
          <a:xfrm>
            <a:off x="5087888" y="4617557"/>
            <a:ext cx="727372" cy="362472"/>
          </a:xfrm>
          <a:prstGeom prst="ellipse">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C21EE04C-2A1A-9243-A4E5-4979E5644024}"/>
              </a:ext>
            </a:extLst>
          </p:cNvPr>
          <p:cNvSpPr txBox="1"/>
          <p:nvPr/>
        </p:nvSpPr>
        <p:spPr>
          <a:xfrm>
            <a:off x="9217317" y="4332257"/>
            <a:ext cx="1991251" cy="369332"/>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P </a:t>
            </a:r>
            <a:r>
              <a:rPr lang="en-US"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y</a:t>
            </a:r>
            <a:r>
              <a:rPr lang="en-US" dirty="0">
                <a:solidFill>
                  <a:srgbClr val="FF0000"/>
                </a:solidFill>
                <a:latin typeface="Times New Roman" panose="02020603050405020304" pitchFamily="18" charset="0"/>
                <a:cs typeface="Times New Roman" panose="02020603050405020304" pitchFamily="18" charset="0"/>
              </a:rPr>
              <a:t> | </a:t>
            </a:r>
            <a:r>
              <a:rPr lang="en-US" b="1" dirty="0">
                <a:solidFill>
                  <a:srgbClr val="FF0000"/>
                </a:solidFill>
                <a:latin typeface="Times New Roman" panose="02020603050405020304" pitchFamily="18" charset="0"/>
                <a:cs typeface="Times New Roman" panose="02020603050405020304" pitchFamily="18" charset="0"/>
              </a:rPr>
              <a:t>x</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 N</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y </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R</a:t>
            </a:r>
            <a:r>
              <a:rPr lang="en-US"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0017670-F07D-DF4A-A1DC-0E22B8A00492}"/>
              </a:ext>
            </a:extLst>
          </p:cNvPr>
          <p:cNvSpPr txBox="1"/>
          <p:nvPr/>
        </p:nvSpPr>
        <p:spPr>
          <a:xfrm>
            <a:off x="9489701" y="3981567"/>
            <a:ext cx="1790875" cy="369332"/>
          </a:xfrm>
          <a:prstGeom prst="rect">
            <a:avLst/>
          </a:prstGeom>
          <a:noFill/>
        </p:spPr>
        <p:txBody>
          <a:bodyPr wrap="none" rtlCol="0">
            <a:spAutoFit/>
          </a:bodyPr>
          <a:lstStyle/>
          <a:p>
            <a:r>
              <a:rPr lang="en-US" i="1" dirty="0">
                <a:solidFill>
                  <a:srgbClr val="7030A0"/>
                </a:solidFill>
                <a:latin typeface="Times New Roman" panose="02020603050405020304" pitchFamily="18" charset="0"/>
                <a:cs typeface="Times New Roman" panose="02020603050405020304" pitchFamily="18" charset="0"/>
              </a:rPr>
              <a:t>P</a:t>
            </a:r>
            <a:r>
              <a:rPr lang="en-US" dirty="0">
                <a:solidFill>
                  <a:srgbClr val="7030A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x</a:t>
            </a:r>
            <a:r>
              <a:rPr lang="en-US" dirty="0">
                <a:solidFill>
                  <a:srgbClr val="7030A0"/>
                </a:solidFill>
                <a:latin typeface="Times New Roman" panose="02020603050405020304" pitchFamily="18" charset="0"/>
                <a:cs typeface="Times New Roman" panose="02020603050405020304" pitchFamily="18" charset="0"/>
              </a:rPr>
              <a:t>) ~ </a:t>
            </a:r>
            <a:r>
              <a:rPr lang="en-US" i="1" dirty="0">
                <a:solidFill>
                  <a:srgbClr val="7030A0"/>
                </a:solidFill>
                <a:latin typeface="Times New Roman" panose="02020603050405020304" pitchFamily="18" charset="0"/>
                <a:cs typeface="Times New Roman" panose="02020603050405020304" pitchFamily="18" charset="0"/>
              </a:rPr>
              <a:t>N</a:t>
            </a:r>
            <a:r>
              <a:rPr lang="en-US"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x</a:t>
            </a:r>
            <a:r>
              <a:rPr lang="en-US" baseline="30000" dirty="0" err="1">
                <a:solidFill>
                  <a:srgbClr val="7030A0"/>
                </a:solidFill>
                <a:latin typeface="Times New Roman" panose="02020603050405020304" pitchFamily="18" charset="0"/>
                <a:cs typeface="Times New Roman" panose="02020603050405020304" pitchFamily="18" charset="0"/>
              </a:rPr>
              <a:t>b</a:t>
            </a:r>
            <a:r>
              <a:rPr lang="en-US" b="1"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B</a:t>
            </a:r>
            <a:r>
              <a:rPr lang="en-US" dirty="0">
                <a:solidFill>
                  <a:srgbClr val="7030A0"/>
                </a:solidFill>
                <a:latin typeface="Times New Roman" panose="02020603050405020304" pitchFamily="18" charset="0"/>
                <a:cs typeface="Times New Roman" panose="02020603050405020304" pitchFamily="18" charset="0"/>
              </a:rPr>
              <a:t>)</a:t>
            </a:r>
          </a:p>
        </p:txBody>
      </p:sp>
      <p:pic>
        <p:nvPicPr>
          <p:cNvPr id="18" name="Picture 17">
            <a:extLst>
              <a:ext uri="{FF2B5EF4-FFF2-40B4-BE49-F238E27FC236}">
                <a16:creationId xmlns:a16="http://schemas.microsoft.com/office/drawing/2014/main" id="{A75C16DF-0925-EC43-8E1C-97B18BC41E7F}"/>
              </a:ext>
            </a:extLst>
          </p:cNvPr>
          <p:cNvPicPr>
            <a:picLocks noChangeAspect="1"/>
          </p:cNvPicPr>
          <p:nvPr/>
        </p:nvPicPr>
        <p:blipFill>
          <a:blip r:embed="rId3"/>
          <a:stretch>
            <a:fillRect/>
          </a:stretch>
        </p:blipFill>
        <p:spPr>
          <a:xfrm>
            <a:off x="2078177" y="5353610"/>
            <a:ext cx="7682975" cy="398843"/>
          </a:xfrm>
          <a:prstGeom prst="rect">
            <a:avLst/>
          </a:prstGeom>
        </p:spPr>
      </p:pic>
      <p:sp>
        <p:nvSpPr>
          <p:cNvPr id="19" name="TextBox 18">
            <a:extLst>
              <a:ext uri="{FF2B5EF4-FFF2-40B4-BE49-F238E27FC236}">
                <a16:creationId xmlns:a16="http://schemas.microsoft.com/office/drawing/2014/main" id="{F3B9EB68-D1FF-0C4F-923B-98D6B0B37E43}"/>
              </a:ext>
            </a:extLst>
          </p:cNvPr>
          <p:cNvSpPr txBox="1"/>
          <p:nvPr/>
        </p:nvSpPr>
        <p:spPr>
          <a:xfrm>
            <a:off x="4151784" y="5752453"/>
            <a:ext cx="4084773" cy="461665"/>
          </a:xfrm>
          <a:prstGeom prst="rect">
            <a:avLst/>
          </a:prstGeom>
          <a:noFill/>
        </p:spPr>
        <p:txBody>
          <a:bodyPr wrap="none" rtlCol="0">
            <a:spAutoFit/>
          </a:bodyPr>
          <a:lstStyle/>
          <a:p>
            <a:r>
              <a:rPr lang="en-US" sz="2400" dirty="0" err="1">
                <a:solidFill>
                  <a:srgbClr val="7030A0"/>
                </a:solidFill>
              </a:rPr>
              <a:t>J</a:t>
            </a:r>
            <a:r>
              <a:rPr lang="en-US" sz="2400" baseline="-25000" dirty="0" err="1">
                <a:solidFill>
                  <a:srgbClr val="7030A0"/>
                </a:solidFill>
              </a:rPr>
              <a:t>b</a:t>
            </a:r>
            <a:r>
              <a:rPr lang="en-US" sz="2400" dirty="0"/>
              <a:t>		+		</a:t>
            </a:r>
            <a:r>
              <a:rPr lang="en-US" sz="2400" dirty="0">
                <a:solidFill>
                  <a:srgbClr val="C00000"/>
                </a:solidFill>
              </a:rPr>
              <a:t>J</a:t>
            </a:r>
            <a:r>
              <a:rPr lang="en-US" sz="2400" baseline="-25000" dirty="0">
                <a:solidFill>
                  <a:srgbClr val="C00000"/>
                </a:solidFill>
              </a:rPr>
              <a:t>o</a:t>
            </a:r>
          </a:p>
        </p:txBody>
      </p:sp>
      <p:sp>
        <p:nvSpPr>
          <p:cNvPr id="20" name="Oval 19">
            <a:extLst>
              <a:ext uri="{FF2B5EF4-FFF2-40B4-BE49-F238E27FC236}">
                <a16:creationId xmlns:a16="http://schemas.microsoft.com/office/drawing/2014/main" id="{6FB7276C-01A3-744A-9C8E-F679DF49B9B5}"/>
              </a:ext>
            </a:extLst>
          </p:cNvPr>
          <p:cNvSpPr/>
          <p:nvPr/>
        </p:nvSpPr>
        <p:spPr>
          <a:xfrm>
            <a:off x="2985576" y="5229200"/>
            <a:ext cx="3038416" cy="642142"/>
          </a:xfrm>
          <a:prstGeom prst="ellipse">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Oval 20">
            <a:extLst>
              <a:ext uri="{FF2B5EF4-FFF2-40B4-BE49-F238E27FC236}">
                <a16:creationId xmlns:a16="http://schemas.microsoft.com/office/drawing/2014/main" id="{6B77002B-D6BF-C247-A92E-295C0E5E8611}"/>
              </a:ext>
            </a:extLst>
          </p:cNvPr>
          <p:cNvSpPr/>
          <p:nvPr/>
        </p:nvSpPr>
        <p:spPr>
          <a:xfrm>
            <a:off x="6291228" y="5261150"/>
            <a:ext cx="3477180" cy="583765"/>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 name="Oval 13">
            <a:extLst>
              <a:ext uri="{FF2B5EF4-FFF2-40B4-BE49-F238E27FC236}">
                <a16:creationId xmlns:a16="http://schemas.microsoft.com/office/drawing/2014/main" id="{4E30DAE4-1172-7340-BABE-68754F631081}"/>
              </a:ext>
            </a:extLst>
          </p:cNvPr>
          <p:cNvSpPr/>
          <p:nvPr/>
        </p:nvSpPr>
        <p:spPr>
          <a:xfrm>
            <a:off x="5778898" y="3822766"/>
            <a:ext cx="1107937" cy="482450"/>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TextBox 4">
            <a:extLst>
              <a:ext uri="{FF2B5EF4-FFF2-40B4-BE49-F238E27FC236}">
                <a16:creationId xmlns:a16="http://schemas.microsoft.com/office/drawing/2014/main" id="{AB0DF262-BCA6-9C4C-83CD-F5539A15FE57}"/>
              </a:ext>
            </a:extLst>
          </p:cNvPr>
          <p:cNvSpPr txBox="1"/>
          <p:nvPr/>
        </p:nvSpPr>
        <p:spPr>
          <a:xfrm>
            <a:off x="9336360" y="3573016"/>
            <a:ext cx="2050561" cy="369332"/>
          </a:xfrm>
          <a:prstGeom prst="rect">
            <a:avLst/>
          </a:prstGeom>
          <a:noFill/>
        </p:spPr>
        <p:txBody>
          <a:bodyPr wrap="none" rtlCol="0">
            <a:spAutoFit/>
          </a:bodyPr>
          <a:lstStyle/>
          <a:p>
            <a:r>
              <a:rPr lang="en-US" i="1" dirty="0">
                <a:solidFill>
                  <a:schemeClr val="accent6">
                    <a:lumMod val="75000"/>
                  </a:schemeClr>
                </a:solidFill>
                <a:latin typeface="Times New Roman" panose="02020603050405020304" pitchFamily="18" charset="0"/>
                <a:cs typeface="Times New Roman" panose="02020603050405020304" pitchFamily="18" charset="0"/>
              </a:rPr>
              <a:t>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x|y</a:t>
            </a:r>
            <a:r>
              <a:rPr lang="en-US" dirty="0">
                <a:solidFill>
                  <a:schemeClr val="accent6">
                    <a:lumMod val="75000"/>
                  </a:schemeClr>
                </a:solidFill>
                <a:latin typeface="Times New Roman" panose="02020603050405020304" pitchFamily="18" charset="0"/>
                <a:cs typeface="Times New Roman" panose="02020603050405020304" pitchFamily="18" charset="0"/>
              </a:rPr>
              <a:t>) ~ </a:t>
            </a:r>
            <a:r>
              <a:rPr lang="en-US" i="1" dirty="0">
                <a:solidFill>
                  <a:schemeClr val="accent6">
                    <a:lumMod val="75000"/>
                  </a:schemeClr>
                </a:solidFill>
                <a:latin typeface="Times New Roman" panose="02020603050405020304" pitchFamily="18" charset="0"/>
                <a:cs typeface="Times New Roman" panose="02020603050405020304" pitchFamily="18" charset="0"/>
              </a:rPr>
              <a:t>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x</a:t>
            </a:r>
            <a:r>
              <a:rPr lang="en-US" baseline="30000" dirty="0" err="1">
                <a:solidFill>
                  <a:schemeClr val="accent6">
                    <a:lumMod val="75000"/>
                  </a:schemeClr>
                </a:solidFill>
                <a:latin typeface="Times New Roman" panose="02020603050405020304" pitchFamily="18" charset="0"/>
                <a:cs typeface="Times New Roman" panose="02020603050405020304" pitchFamily="18" charset="0"/>
              </a:rPr>
              <a:t>a</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a:solidFill>
                  <a:schemeClr val="accent6">
                    <a:lumMod val="75000"/>
                  </a:schemeClr>
                </a:solidFill>
                <a:latin typeface="Times New Roman" panose="02020603050405020304" pitchFamily="18" charset="0"/>
                <a:cs typeface="Times New Roman" panose="02020603050405020304" pitchFamily="18" charset="0"/>
              </a:rPr>
              <a:t>P</a:t>
            </a:r>
            <a:r>
              <a:rPr lang="en-US" baseline="30000" dirty="0">
                <a:solidFill>
                  <a:schemeClr val="accent6">
                    <a:lumMod val="75000"/>
                  </a:schemeClr>
                </a:solidFill>
                <a:latin typeface="Times New Roman" panose="02020603050405020304" pitchFamily="18" charset="0"/>
                <a:cs typeface="Times New Roman" panose="02020603050405020304" pitchFamily="18" charset="0"/>
              </a:rPr>
              <a:t>a</a:t>
            </a:r>
            <a:r>
              <a:rPr lang="en-US" dirty="0">
                <a:solidFill>
                  <a:schemeClr val="accent6">
                    <a:lumMod val="75000"/>
                  </a:schemeClr>
                </a:solidFill>
                <a:latin typeface="Times New Roman" panose="02020603050405020304" pitchFamily="18" charset="0"/>
                <a:cs typeface="Times New Roman" panose="02020603050405020304" pitchFamily="18" charset="0"/>
              </a:rPr>
              <a:t>)</a:t>
            </a:r>
            <a:endParaRPr lang="en-US" dirty="0"/>
          </a:p>
        </p:txBody>
      </p:sp>
      <p:sp>
        <p:nvSpPr>
          <p:cNvPr id="6" name="Slide Number Placeholder 5">
            <a:extLst>
              <a:ext uri="{FF2B5EF4-FFF2-40B4-BE49-F238E27FC236}">
                <a16:creationId xmlns:a16="http://schemas.microsoft.com/office/drawing/2014/main" id="{AE562379-252D-EB40-B05F-6620AAA6CFFC}"/>
              </a:ext>
            </a:extLst>
          </p:cNvPr>
          <p:cNvSpPr>
            <a:spLocks noGrp="1"/>
          </p:cNvSpPr>
          <p:nvPr>
            <p:ph type="sldNum" sz="quarter" idx="12"/>
          </p:nvPr>
        </p:nvSpPr>
        <p:spPr/>
        <p:txBody>
          <a:bodyPr/>
          <a:lstStyle/>
          <a:p>
            <a:fld id="{9D9943AA-5528-6B44-A36B-5DECA1CB7493}" type="slidenum">
              <a:rPr lang="en-US" smtClean="0"/>
              <a:t>26</a:t>
            </a:fld>
            <a:endParaRPr lang="en-US"/>
          </a:p>
        </p:txBody>
      </p:sp>
    </p:spTree>
    <p:extLst>
      <p:ext uri="{BB962C8B-B14F-4D97-AF65-F5344CB8AC3E}">
        <p14:creationId xmlns:p14="http://schemas.microsoft.com/office/powerpoint/2010/main" val="40037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p:bldP spid="10" grpId="0"/>
      <p:bldP spid="19" grpId="0"/>
      <p:bldP spid="20" grpId="0" animBg="1"/>
      <p:bldP spid="21" grpId="0" animBg="1"/>
      <p:bldP spid="1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5641-7EA8-B14E-ACD4-BE79CF6064E8}"/>
              </a:ext>
            </a:extLst>
          </p:cNvPr>
          <p:cNvSpPr>
            <a:spLocks noGrp="1"/>
          </p:cNvSpPr>
          <p:nvPr>
            <p:ph type="title"/>
          </p:nvPr>
        </p:nvSpPr>
        <p:spPr/>
        <p:txBody>
          <a:bodyPr/>
          <a:lstStyle/>
          <a:p>
            <a:r>
              <a:rPr lang="en-US" dirty="0"/>
              <a:t>Variational DA</a:t>
            </a:r>
          </a:p>
        </p:txBody>
      </p:sp>
      <p:sp>
        <p:nvSpPr>
          <p:cNvPr id="3" name="Content Placeholder 2">
            <a:extLst>
              <a:ext uri="{FF2B5EF4-FFF2-40B4-BE49-F238E27FC236}">
                <a16:creationId xmlns:a16="http://schemas.microsoft.com/office/drawing/2014/main" id="{5B167EA5-A94E-324D-B591-FBFB359F602D}"/>
              </a:ext>
            </a:extLst>
          </p:cNvPr>
          <p:cNvSpPr>
            <a:spLocks noGrp="1"/>
          </p:cNvSpPr>
          <p:nvPr>
            <p:ph idx="1"/>
          </p:nvPr>
        </p:nvSpPr>
        <p:spPr>
          <a:xfrm>
            <a:off x="838200" y="1825625"/>
            <a:ext cx="10515600" cy="4351338"/>
          </a:xfrm>
        </p:spPr>
        <p:txBody>
          <a:bodyPr/>
          <a:lstStyle/>
          <a:p>
            <a:pPr marL="0" indent="0">
              <a:buNone/>
            </a:pPr>
            <a:r>
              <a:rPr lang="en-US" dirty="0"/>
              <a:t>1 variable </a:t>
            </a:r>
          </a:p>
          <a:p>
            <a:pPr marL="0" indent="0">
              <a:buNone/>
            </a:pPr>
            <a:r>
              <a:rPr lang="en-US" dirty="0"/>
              <a:t>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minimum of the cost function, </a:t>
            </a:r>
            <a:r>
              <a:rPr lang="en-US" b="1" dirty="0" err="1">
                <a:solidFill>
                  <a:schemeClr val="accent6"/>
                </a:solidFill>
                <a:latin typeface="Times New Roman" panose="02020603050405020304" pitchFamily="18" charset="0"/>
                <a:cs typeface="Times New Roman" panose="02020603050405020304" pitchFamily="18" charset="0"/>
              </a:rPr>
              <a:t>x</a:t>
            </a:r>
            <a:r>
              <a:rPr lang="en-US" baseline="30000" dirty="0" err="1">
                <a:solidFill>
                  <a:schemeClr val="accent6"/>
                </a:solidFill>
              </a:rPr>
              <a:t>a</a:t>
            </a:r>
            <a:r>
              <a:rPr lang="en-US" dirty="0"/>
              <a:t>, is known as the analysis.</a:t>
            </a:r>
          </a:p>
        </p:txBody>
      </p:sp>
      <p:pic>
        <p:nvPicPr>
          <p:cNvPr id="6" name="Picture 5">
            <a:extLst>
              <a:ext uri="{FF2B5EF4-FFF2-40B4-BE49-F238E27FC236}">
                <a16:creationId xmlns:a16="http://schemas.microsoft.com/office/drawing/2014/main" id="{4D989F19-F1C6-144D-8CCA-FDF803A742ED}"/>
              </a:ext>
            </a:extLst>
          </p:cNvPr>
          <p:cNvPicPr>
            <a:picLocks noChangeAspect="1"/>
          </p:cNvPicPr>
          <p:nvPr/>
        </p:nvPicPr>
        <p:blipFill>
          <a:blip r:embed="rId2"/>
          <a:stretch>
            <a:fillRect/>
          </a:stretch>
        </p:blipFill>
        <p:spPr>
          <a:xfrm>
            <a:off x="3012834" y="1556792"/>
            <a:ext cx="8623300" cy="3251200"/>
          </a:xfrm>
          <a:prstGeom prst="rect">
            <a:avLst/>
          </a:prstGeom>
        </p:spPr>
      </p:pic>
      <p:pic>
        <p:nvPicPr>
          <p:cNvPr id="8" name="Picture 7">
            <a:extLst>
              <a:ext uri="{FF2B5EF4-FFF2-40B4-BE49-F238E27FC236}">
                <a16:creationId xmlns:a16="http://schemas.microsoft.com/office/drawing/2014/main" id="{92D34BBF-3B89-B345-B054-391122D9CC99}"/>
              </a:ext>
            </a:extLst>
          </p:cNvPr>
          <p:cNvPicPr>
            <a:picLocks noChangeAspect="1"/>
          </p:cNvPicPr>
          <p:nvPr/>
        </p:nvPicPr>
        <p:blipFill>
          <a:blip r:embed="rId3"/>
          <a:stretch>
            <a:fillRect/>
          </a:stretch>
        </p:blipFill>
        <p:spPr>
          <a:xfrm>
            <a:off x="3017316" y="1556792"/>
            <a:ext cx="8623300" cy="3251200"/>
          </a:xfrm>
          <a:prstGeom prst="rect">
            <a:avLst/>
          </a:prstGeom>
        </p:spPr>
      </p:pic>
      <p:sp>
        <p:nvSpPr>
          <p:cNvPr id="9" name="TextBox 8">
            <a:extLst>
              <a:ext uri="{FF2B5EF4-FFF2-40B4-BE49-F238E27FC236}">
                <a16:creationId xmlns:a16="http://schemas.microsoft.com/office/drawing/2014/main" id="{E61AA5BC-58EA-8C42-940C-08E43B7A885A}"/>
              </a:ext>
            </a:extLst>
          </p:cNvPr>
          <p:cNvSpPr txBox="1"/>
          <p:nvPr/>
        </p:nvSpPr>
        <p:spPr>
          <a:xfrm>
            <a:off x="6028340" y="4573597"/>
            <a:ext cx="364202" cy="369332"/>
          </a:xfrm>
          <a:prstGeom prst="rect">
            <a:avLst/>
          </a:prstGeom>
          <a:noFill/>
        </p:spPr>
        <p:txBody>
          <a:bodyPr wrap="none" rtlCol="0">
            <a:spAutoFit/>
          </a:bodyPr>
          <a:lstStyle/>
          <a:p>
            <a:r>
              <a:rPr lang="en-US" dirty="0" err="1">
                <a:solidFill>
                  <a:srgbClr val="7030A0"/>
                </a:solidFill>
              </a:rPr>
              <a:t>x</a:t>
            </a:r>
            <a:r>
              <a:rPr lang="en-US" baseline="30000" dirty="0" err="1">
                <a:solidFill>
                  <a:srgbClr val="7030A0"/>
                </a:solidFill>
              </a:rPr>
              <a:t>b</a:t>
            </a:r>
            <a:endParaRPr lang="en-US" baseline="30000" dirty="0">
              <a:solidFill>
                <a:srgbClr val="7030A0"/>
              </a:solidFill>
            </a:endParaRPr>
          </a:p>
        </p:txBody>
      </p:sp>
      <p:sp>
        <p:nvSpPr>
          <p:cNvPr id="10" name="TextBox 9">
            <a:extLst>
              <a:ext uri="{FF2B5EF4-FFF2-40B4-BE49-F238E27FC236}">
                <a16:creationId xmlns:a16="http://schemas.microsoft.com/office/drawing/2014/main" id="{BDD09E44-4C31-8746-8FC5-410AC31CAA46}"/>
              </a:ext>
            </a:extLst>
          </p:cNvPr>
          <p:cNvSpPr txBox="1"/>
          <p:nvPr/>
        </p:nvSpPr>
        <p:spPr>
          <a:xfrm>
            <a:off x="5015880" y="4506129"/>
            <a:ext cx="288862" cy="369332"/>
          </a:xfrm>
          <a:prstGeom prst="rect">
            <a:avLst/>
          </a:prstGeom>
          <a:noFill/>
        </p:spPr>
        <p:txBody>
          <a:bodyPr wrap="none" rtlCol="0">
            <a:spAutoFit/>
          </a:bodyPr>
          <a:lstStyle/>
          <a:p>
            <a:r>
              <a:rPr lang="en-US" dirty="0">
                <a:solidFill>
                  <a:srgbClr val="C00000"/>
                </a:solidFill>
              </a:rPr>
              <a:t>y</a:t>
            </a:r>
          </a:p>
        </p:txBody>
      </p:sp>
      <p:sp>
        <p:nvSpPr>
          <p:cNvPr id="11" name="TextBox 10">
            <a:extLst>
              <a:ext uri="{FF2B5EF4-FFF2-40B4-BE49-F238E27FC236}">
                <a16:creationId xmlns:a16="http://schemas.microsoft.com/office/drawing/2014/main" id="{B33D0EAD-A2A2-9C4A-9DC6-52369EEE672B}"/>
              </a:ext>
            </a:extLst>
          </p:cNvPr>
          <p:cNvSpPr txBox="1"/>
          <p:nvPr/>
        </p:nvSpPr>
        <p:spPr>
          <a:xfrm>
            <a:off x="9886770" y="4576588"/>
            <a:ext cx="364202" cy="369332"/>
          </a:xfrm>
          <a:prstGeom prst="rect">
            <a:avLst/>
          </a:prstGeom>
          <a:noFill/>
        </p:spPr>
        <p:txBody>
          <a:bodyPr wrap="none" rtlCol="0">
            <a:spAutoFit/>
          </a:bodyPr>
          <a:lstStyle/>
          <a:p>
            <a:r>
              <a:rPr lang="en-US" dirty="0" err="1">
                <a:solidFill>
                  <a:srgbClr val="7030A0"/>
                </a:solidFill>
              </a:rPr>
              <a:t>x</a:t>
            </a:r>
            <a:r>
              <a:rPr lang="en-US" baseline="30000" dirty="0" err="1">
                <a:solidFill>
                  <a:srgbClr val="7030A0"/>
                </a:solidFill>
              </a:rPr>
              <a:t>b</a:t>
            </a:r>
            <a:endParaRPr lang="en-US" baseline="30000" dirty="0">
              <a:solidFill>
                <a:srgbClr val="7030A0"/>
              </a:solidFill>
            </a:endParaRPr>
          </a:p>
        </p:txBody>
      </p:sp>
      <p:sp>
        <p:nvSpPr>
          <p:cNvPr id="12" name="TextBox 11">
            <a:extLst>
              <a:ext uri="{FF2B5EF4-FFF2-40B4-BE49-F238E27FC236}">
                <a16:creationId xmlns:a16="http://schemas.microsoft.com/office/drawing/2014/main" id="{0D67BBC8-3776-3745-8699-EF8407A81BFA}"/>
              </a:ext>
            </a:extLst>
          </p:cNvPr>
          <p:cNvSpPr txBox="1"/>
          <p:nvPr/>
        </p:nvSpPr>
        <p:spPr>
          <a:xfrm>
            <a:off x="8836652" y="4509120"/>
            <a:ext cx="288862" cy="369332"/>
          </a:xfrm>
          <a:prstGeom prst="rect">
            <a:avLst/>
          </a:prstGeom>
          <a:noFill/>
        </p:spPr>
        <p:txBody>
          <a:bodyPr wrap="none" rtlCol="0">
            <a:spAutoFit/>
          </a:bodyPr>
          <a:lstStyle/>
          <a:p>
            <a:r>
              <a:rPr lang="en-US" dirty="0">
                <a:solidFill>
                  <a:srgbClr val="C00000"/>
                </a:solidFill>
              </a:rPr>
              <a:t>y</a:t>
            </a:r>
          </a:p>
        </p:txBody>
      </p:sp>
      <p:sp>
        <p:nvSpPr>
          <p:cNvPr id="14" name="TextBox 13">
            <a:extLst>
              <a:ext uri="{FF2B5EF4-FFF2-40B4-BE49-F238E27FC236}">
                <a16:creationId xmlns:a16="http://schemas.microsoft.com/office/drawing/2014/main" id="{37E03A3A-3A12-8042-8031-CE64970E24E2}"/>
              </a:ext>
            </a:extLst>
          </p:cNvPr>
          <p:cNvSpPr txBox="1"/>
          <p:nvPr/>
        </p:nvSpPr>
        <p:spPr>
          <a:xfrm>
            <a:off x="5672476" y="4573597"/>
            <a:ext cx="353623" cy="369332"/>
          </a:xfrm>
          <a:prstGeom prst="rect">
            <a:avLst/>
          </a:prstGeom>
          <a:noFill/>
        </p:spPr>
        <p:txBody>
          <a:bodyPr wrap="none" rtlCol="0">
            <a:spAutoFit/>
          </a:bodyPr>
          <a:lstStyle/>
          <a:p>
            <a:r>
              <a:rPr lang="en-US" dirty="0" err="1">
                <a:solidFill>
                  <a:schemeClr val="accent6"/>
                </a:solidFill>
              </a:rPr>
              <a:t>x</a:t>
            </a:r>
            <a:r>
              <a:rPr lang="en-US" baseline="30000" dirty="0" err="1">
                <a:solidFill>
                  <a:schemeClr val="accent6"/>
                </a:solidFill>
              </a:rPr>
              <a:t>a</a:t>
            </a:r>
            <a:endParaRPr lang="en-US" baseline="30000" dirty="0">
              <a:solidFill>
                <a:schemeClr val="accent6"/>
              </a:solidFill>
            </a:endParaRPr>
          </a:p>
        </p:txBody>
      </p:sp>
      <p:sp>
        <p:nvSpPr>
          <p:cNvPr id="15" name="TextBox 14">
            <a:extLst>
              <a:ext uri="{FF2B5EF4-FFF2-40B4-BE49-F238E27FC236}">
                <a16:creationId xmlns:a16="http://schemas.microsoft.com/office/drawing/2014/main" id="{327442FE-3FE0-844F-8CEC-DEDB8F826D85}"/>
              </a:ext>
            </a:extLst>
          </p:cNvPr>
          <p:cNvSpPr txBox="1"/>
          <p:nvPr/>
        </p:nvSpPr>
        <p:spPr>
          <a:xfrm>
            <a:off x="9491141" y="4571836"/>
            <a:ext cx="353623" cy="369332"/>
          </a:xfrm>
          <a:prstGeom prst="rect">
            <a:avLst/>
          </a:prstGeom>
          <a:noFill/>
        </p:spPr>
        <p:txBody>
          <a:bodyPr wrap="none" rtlCol="0">
            <a:spAutoFit/>
          </a:bodyPr>
          <a:lstStyle/>
          <a:p>
            <a:r>
              <a:rPr lang="en-US" dirty="0" err="1">
                <a:solidFill>
                  <a:schemeClr val="accent6"/>
                </a:solidFill>
              </a:rPr>
              <a:t>x</a:t>
            </a:r>
            <a:r>
              <a:rPr lang="en-US" baseline="30000" dirty="0" err="1">
                <a:solidFill>
                  <a:schemeClr val="accent6"/>
                </a:solidFill>
              </a:rPr>
              <a:t>a</a:t>
            </a:r>
            <a:endParaRPr lang="en-US" baseline="30000" dirty="0">
              <a:solidFill>
                <a:schemeClr val="accent6"/>
              </a:solidFill>
            </a:endParaRPr>
          </a:p>
        </p:txBody>
      </p:sp>
      <p:cxnSp>
        <p:nvCxnSpPr>
          <p:cNvPr id="7" name="Straight Connector 6">
            <a:extLst>
              <a:ext uri="{FF2B5EF4-FFF2-40B4-BE49-F238E27FC236}">
                <a16:creationId xmlns:a16="http://schemas.microsoft.com/office/drawing/2014/main" id="{A24701D3-6A56-3D43-9451-F3DE3F5FDA96}"/>
              </a:ext>
            </a:extLst>
          </p:cNvPr>
          <p:cNvCxnSpPr/>
          <p:nvPr/>
        </p:nvCxnSpPr>
        <p:spPr>
          <a:xfrm>
            <a:off x="5159896" y="2924944"/>
            <a:ext cx="0" cy="164689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FFD441B4-EC80-2D47-8B20-0DDECBEB44BD}"/>
              </a:ext>
            </a:extLst>
          </p:cNvPr>
          <p:cNvCxnSpPr>
            <a:cxnSpLocks/>
            <a:endCxn id="14" idx="0"/>
          </p:cNvCxnSpPr>
          <p:nvPr/>
        </p:nvCxnSpPr>
        <p:spPr>
          <a:xfrm>
            <a:off x="5839200" y="1825625"/>
            <a:ext cx="10088" cy="2747972"/>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4D66249A-83DF-6245-A6D4-39F41F05380E}"/>
              </a:ext>
            </a:extLst>
          </p:cNvPr>
          <p:cNvCxnSpPr>
            <a:cxnSpLocks/>
          </p:cNvCxnSpPr>
          <p:nvPr/>
        </p:nvCxnSpPr>
        <p:spPr>
          <a:xfrm>
            <a:off x="6181200" y="2348880"/>
            <a:ext cx="0" cy="2222956"/>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84F35669-5FE6-F44E-8124-B7D3E1837207}"/>
              </a:ext>
            </a:extLst>
          </p:cNvPr>
          <p:cNvCxnSpPr>
            <a:cxnSpLocks/>
          </p:cNvCxnSpPr>
          <p:nvPr/>
        </p:nvCxnSpPr>
        <p:spPr>
          <a:xfrm>
            <a:off x="8963128" y="4293096"/>
            <a:ext cx="0" cy="297939"/>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8B5BB1F2-A040-5549-8813-721BC5D562F2}"/>
              </a:ext>
            </a:extLst>
          </p:cNvPr>
          <p:cNvCxnSpPr>
            <a:cxnSpLocks/>
          </p:cNvCxnSpPr>
          <p:nvPr/>
        </p:nvCxnSpPr>
        <p:spPr>
          <a:xfrm>
            <a:off x="9652520" y="3861048"/>
            <a:ext cx="0" cy="731748"/>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CB68FB83-8A3D-A249-8086-9BED6199689A}"/>
              </a:ext>
            </a:extLst>
          </p:cNvPr>
          <p:cNvCxnSpPr>
            <a:cxnSpLocks/>
          </p:cNvCxnSpPr>
          <p:nvPr/>
        </p:nvCxnSpPr>
        <p:spPr>
          <a:xfrm>
            <a:off x="9984432" y="4293096"/>
            <a:ext cx="0" cy="297939"/>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5" name="Slide Number Placeholder 4">
            <a:extLst>
              <a:ext uri="{FF2B5EF4-FFF2-40B4-BE49-F238E27FC236}">
                <a16:creationId xmlns:a16="http://schemas.microsoft.com/office/drawing/2014/main" id="{0EDDFE56-0127-2D41-8AE1-EB9450319F36}"/>
              </a:ext>
            </a:extLst>
          </p:cNvPr>
          <p:cNvSpPr>
            <a:spLocks noGrp="1"/>
          </p:cNvSpPr>
          <p:nvPr>
            <p:ph type="sldNum" sz="quarter" idx="12"/>
          </p:nvPr>
        </p:nvSpPr>
        <p:spPr/>
        <p:txBody>
          <a:bodyPr/>
          <a:lstStyle/>
          <a:p>
            <a:fld id="{9D9943AA-5528-6B44-A36B-5DECA1CB7493}" type="slidenum">
              <a:rPr lang="en-US" smtClean="0"/>
              <a:t>27</a:t>
            </a:fld>
            <a:endParaRPr lang="en-US"/>
          </a:p>
        </p:txBody>
      </p:sp>
    </p:spTree>
    <p:extLst>
      <p:ext uri="{BB962C8B-B14F-4D97-AF65-F5344CB8AC3E}">
        <p14:creationId xmlns:p14="http://schemas.microsoft.com/office/powerpoint/2010/main" val="195551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assimilation window (4DVar)</a:t>
            </a:r>
          </a:p>
        </p:txBody>
      </p:sp>
      <p:cxnSp>
        <p:nvCxnSpPr>
          <p:cNvPr id="5" name="Straight Arrow Connector 4"/>
          <p:cNvCxnSpPr/>
          <p:nvPr/>
        </p:nvCxnSpPr>
        <p:spPr>
          <a:xfrm flipV="1">
            <a:off x="2999656" y="2224757"/>
            <a:ext cx="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99656" y="3952949"/>
            <a:ext cx="540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9774" y="2872829"/>
            <a:ext cx="300082" cy="369332"/>
          </a:xfrm>
          <a:prstGeom prst="rect">
            <a:avLst/>
          </a:prstGeom>
          <a:noFill/>
        </p:spPr>
        <p:txBody>
          <a:bodyPr wrap="none" rtlCol="0">
            <a:spAutoFit/>
          </a:bodyPr>
          <a:lstStyle/>
          <a:p>
            <a:r>
              <a:rPr lang="en-US" dirty="0"/>
              <a:t>*</a:t>
            </a:r>
            <a:endParaRPr lang="en-GB" dirty="0"/>
          </a:p>
        </p:txBody>
      </p:sp>
      <p:sp>
        <p:nvSpPr>
          <p:cNvPr id="9" name="TextBox 8"/>
          <p:cNvSpPr txBox="1"/>
          <p:nvPr/>
        </p:nvSpPr>
        <p:spPr>
          <a:xfrm>
            <a:off x="3779694" y="3007553"/>
            <a:ext cx="300082" cy="369332"/>
          </a:xfrm>
          <a:prstGeom prst="rect">
            <a:avLst/>
          </a:prstGeom>
          <a:noFill/>
        </p:spPr>
        <p:txBody>
          <a:bodyPr wrap="none" rtlCol="0">
            <a:spAutoFit/>
          </a:bodyPr>
          <a:lstStyle/>
          <a:p>
            <a:r>
              <a:rPr lang="en-US" dirty="0"/>
              <a:t>*</a:t>
            </a:r>
            <a:endParaRPr lang="en-GB" dirty="0"/>
          </a:p>
        </p:txBody>
      </p:sp>
      <p:sp>
        <p:nvSpPr>
          <p:cNvPr id="10" name="TextBox 9"/>
          <p:cNvSpPr txBox="1"/>
          <p:nvPr/>
        </p:nvSpPr>
        <p:spPr>
          <a:xfrm>
            <a:off x="5231904" y="2440781"/>
            <a:ext cx="300082" cy="369332"/>
          </a:xfrm>
          <a:prstGeom prst="rect">
            <a:avLst/>
          </a:prstGeom>
          <a:noFill/>
        </p:spPr>
        <p:txBody>
          <a:bodyPr wrap="none" rtlCol="0">
            <a:spAutoFit/>
          </a:bodyPr>
          <a:lstStyle/>
          <a:p>
            <a:r>
              <a:rPr lang="en-US" dirty="0"/>
              <a:t>*</a:t>
            </a:r>
            <a:endParaRPr lang="en-GB" dirty="0"/>
          </a:p>
        </p:txBody>
      </p:sp>
      <p:sp>
        <p:nvSpPr>
          <p:cNvPr id="11" name="TextBox 10"/>
          <p:cNvSpPr txBox="1"/>
          <p:nvPr/>
        </p:nvSpPr>
        <p:spPr>
          <a:xfrm>
            <a:off x="6660014" y="3330029"/>
            <a:ext cx="300082" cy="369332"/>
          </a:xfrm>
          <a:prstGeom prst="rect">
            <a:avLst/>
          </a:prstGeom>
          <a:noFill/>
        </p:spPr>
        <p:txBody>
          <a:bodyPr wrap="none" rtlCol="0">
            <a:spAutoFit/>
          </a:bodyPr>
          <a:lstStyle/>
          <a:p>
            <a:r>
              <a:rPr lang="en-US" dirty="0"/>
              <a:t>*</a:t>
            </a:r>
            <a:endParaRPr lang="en-GB" dirty="0"/>
          </a:p>
        </p:txBody>
      </p:sp>
      <p:sp>
        <p:nvSpPr>
          <p:cNvPr id="12" name="TextBox 11"/>
          <p:cNvSpPr txBox="1"/>
          <p:nvPr/>
        </p:nvSpPr>
        <p:spPr>
          <a:xfrm>
            <a:off x="5939934" y="2224757"/>
            <a:ext cx="300082" cy="369332"/>
          </a:xfrm>
          <a:prstGeom prst="rect">
            <a:avLst/>
          </a:prstGeom>
          <a:noFill/>
        </p:spPr>
        <p:txBody>
          <a:bodyPr wrap="none" rtlCol="0">
            <a:spAutoFit/>
          </a:bodyPr>
          <a:lstStyle/>
          <a:p>
            <a:r>
              <a:rPr lang="en-US" dirty="0"/>
              <a:t>*</a:t>
            </a:r>
            <a:endParaRPr lang="en-GB" dirty="0"/>
          </a:p>
        </p:txBody>
      </p:sp>
      <p:sp>
        <p:nvSpPr>
          <p:cNvPr id="19" name="TextBox 18"/>
          <p:cNvSpPr txBox="1"/>
          <p:nvPr/>
        </p:nvSpPr>
        <p:spPr>
          <a:xfrm>
            <a:off x="2639617" y="3160861"/>
            <a:ext cx="353623" cy="369332"/>
          </a:xfrm>
          <a:prstGeom prst="rect">
            <a:avLst/>
          </a:prstGeom>
          <a:noFill/>
        </p:spPr>
        <p:txBody>
          <a:bodyPr wrap="none" rtlCol="0">
            <a:spAutoFit/>
          </a:bodyPr>
          <a:lstStyle/>
          <a:p>
            <a:r>
              <a:rPr lang="en-US" dirty="0" err="1"/>
              <a:t>x</a:t>
            </a:r>
            <a:r>
              <a:rPr lang="en-US" baseline="30000" dirty="0" err="1"/>
              <a:t>a</a:t>
            </a:r>
            <a:endParaRPr lang="en-GB" baseline="30000" dirty="0"/>
          </a:p>
        </p:txBody>
      </p:sp>
      <p:sp>
        <p:nvSpPr>
          <p:cNvPr id="20" name="TextBox 19"/>
          <p:cNvSpPr txBox="1"/>
          <p:nvPr/>
        </p:nvSpPr>
        <p:spPr>
          <a:xfrm>
            <a:off x="2665784" y="2944837"/>
            <a:ext cx="364202" cy="369332"/>
          </a:xfrm>
          <a:prstGeom prst="rect">
            <a:avLst/>
          </a:prstGeom>
          <a:noFill/>
        </p:spPr>
        <p:txBody>
          <a:bodyPr wrap="none" rtlCol="0">
            <a:spAutoFit/>
          </a:bodyPr>
          <a:lstStyle/>
          <a:p>
            <a:r>
              <a:rPr lang="en-US" dirty="0" err="1"/>
              <a:t>x</a:t>
            </a:r>
            <a:r>
              <a:rPr lang="en-US" baseline="30000" dirty="0" err="1"/>
              <a:t>b</a:t>
            </a:r>
            <a:endParaRPr lang="en-GB" baseline="30000" dirty="0"/>
          </a:p>
        </p:txBody>
      </p:sp>
      <p:sp>
        <p:nvSpPr>
          <p:cNvPr id="21" name="TextBox 20"/>
          <p:cNvSpPr txBox="1"/>
          <p:nvPr/>
        </p:nvSpPr>
        <p:spPr>
          <a:xfrm>
            <a:off x="8580784" y="640582"/>
            <a:ext cx="2411760" cy="2031325"/>
          </a:xfrm>
          <a:prstGeom prst="rect">
            <a:avLst/>
          </a:prstGeom>
          <a:noFill/>
        </p:spPr>
        <p:txBody>
          <a:bodyPr wrap="square" rtlCol="0">
            <a:spAutoFit/>
          </a:bodyPr>
          <a:lstStyle/>
          <a:p>
            <a:r>
              <a:rPr lang="en-US" dirty="0"/>
              <a:t>*Observations</a:t>
            </a:r>
          </a:p>
          <a:p>
            <a:r>
              <a:rPr lang="en-US" dirty="0"/>
              <a:t>       background uncertainty, </a:t>
            </a:r>
            <a:r>
              <a:rPr lang="en-US" dirty="0" err="1"/>
              <a:t>characterised</a:t>
            </a:r>
            <a:r>
              <a:rPr lang="en-US" dirty="0"/>
              <a:t> by </a:t>
            </a:r>
            <a:r>
              <a:rPr lang="en-US" b="1" dirty="0"/>
              <a:t>B</a:t>
            </a:r>
          </a:p>
          <a:p>
            <a:r>
              <a:rPr lang="en-US" b="1" dirty="0"/>
              <a:t>        </a:t>
            </a:r>
            <a:r>
              <a:rPr lang="en-US" dirty="0"/>
              <a:t>observation uncertainty, </a:t>
            </a:r>
            <a:r>
              <a:rPr lang="en-US" dirty="0" err="1"/>
              <a:t>characterised</a:t>
            </a:r>
            <a:r>
              <a:rPr lang="en-US" dirty="0"/>
              <a:t> by </a:t>
            </a:r>
            <a:r>
              <a:rPr lang="en-US" b="1" dirty="0"/>
              <a:t>R</a:t>
            </a:r>
            <a:endParaRPr lang="en-US" dirty="0"/>
          </a:p>
        </p:txBody>
      </p:sp>
      <p:sp>
        <p:nvSpPr>
          <p:cNvPr id="22" name="TextBox 21"/>
          <p:cNvSpPr txBox="1"/>
          <p:nvPr/>
        </p:nvSpPr>
        <p:spPr>
          <a:xfrm>
            <a:off x="7785986" y="3880941"/>
            <a:ext cx="614271" cy="369332"/>
          </a:xfrm>
          <a:prstGeom prst="rect">
            <a:avLst/>
          </a:prstGeom>
          <a:noFill/>
        </p:spPr>
        <p:txBody>
          <a:bodyPr wrap="none" rtlCol="0">
            <a:spAutoFit/>
          </a:bodyPr>
          <a:lstStyle/>
          <a:p>
            <a:r>
              <a:rPr lang="en-US" dirty="0"/>
              <a:t>time</a:t>
            </a:r>
            <a:endParaRPr lang="en-GB" dirty="0"/>
          </a:p>
        </p:txBody>
      </p:sp>
      <p:cxnSp>
        <p:nvCxnSpPr>
          <p:cNvPr id="24" name="Straight Connector 23"/>
          <p:cNvCxnSpPr/>
          <p:nvPr/>
        </p:nvCxnSpPr>
        <p:spPr>
          <a:xfrm flipV="1">
            <a:off x="6816080" y="1792709"/>
            <a:ext cx="0" cy="216024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51785" y="3880941"/>
            <a:ext cx="2122889" cy="369332"/>
          </a:xfrm>
          <a:prstGeom prst="rect">
            <a:avLst/>
          </a:prstGeom>
          <a:noFill/>
        </p:spPr>
        <p:txBody>
          <a:bodyPr wrap="none" rtlCol="0">
            <a:spAutoFit/>
          </a:bodyPr>
          <a:lstStyle/>
          <a:p>
            <a:r>
              <a:rPr lang="en-US" dirty="0"/>
              <a:t>Assimilation window</a:t>
            </a:r>
            <a:endParaRPr lang="en-GB" dirty="0"/>
          </a:p>
        </p:txBody>
      </p:sp>
      <p:cxnSp>
        <p:nvCxnSpPr>
          <p:cNvPr id="28" name="Curved Connector 27"/>
          <p:cNvCxnSpPr/>
          <p:nvPr/>
        </p:nvCxnSpPr>
        <p:spPr>
          <a:xfrm flipV="1">
            <a:off x="8652792" y="3016845"/>
            <a:ext cx="288032" cy="72008"/>
          </a:xfrm>
          <a:prstGeom prst="curved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86522" y="4074105"/>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009900" y="2214067"/>
            <a:ext cx="3806190" cy="1202055"/>
          </a:xfrm>
          <a:custGeom>
            <a:avLst/>
            <a:gdLst>
              <a:gd name="connsiteX0" fmla="*/ 0 w 3806190"/>
              <a:gd name="connsiteY0" fmla="*/ 1141095 h 1202055"/>
              <a:gd name="connsiteX1" fmla="*/ 708660 w 3806190"/>
              <a:gd name="connsiteY1" fmla="*/ 1129665 h 1202055"/>
              <a:gd name="connsiteX2" fmla="*/ 1554480 w 3806190"/>
              <a:gd name="connsiteY2" fmla="*/ 706755 h 1202055"/>
              <a:gd name="connsiteX3" fmla="*/ 2366010 w 3806190"/>
              <a:gd name="connsiteY3" fmla="*/ 569595 h 1202055"/>
              <a:gd name="connsiteX4" fmla="*/ 3074670 w 3806190"/>
              <a:gd name="connsiteY4" fmla="*/ 43815 h 1202055"/>
              <a:gd name="connsiteX5" fmla="*/ 3520440 w 3806190"/>
              <a:gd name="connsiteY5" fmla="*/ 832485 h 1202055"/>
              <a:gd name="connsiteX6" fmla="*/ 3806190 w 3806190"/>
              <a:gd name="connsiteY6" fmla="*/ 1072515 h 1202055"/>
              <a:gd name="connsiteX7" fmla="*/ 3806190 w 3806190"/>
              <a:gd name="connsiteY7" fmla="*/ 1072515 h 120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190" h="1202055">
                <a:moveTo>
                  <a:pt x="0" y="1141095"/>
                </a:moveTo>
                <a:cubicBezTo>
                  <a:pt x="224790" y="1171575"/>
                  <a:pt x="449580" y="1202055"/>
                  <a:pt x="708660" y="1129665"/>
                </a:cubicBezTo>
                <a:cubicBezTo>
                  <a:pt x="967740" y="1057275"/>
                  <a:pt x="1278255" y="800100"/>
                  <a:pt x="1554480" y="706755"/>
                </a:cubicBezTo>
                <a:cubicBezTo>
                  <a:pt x="1830705" y="613410"/>
                  <a:pt x="2112645" y="680085"/>
                  <a:pt x="2366010" y="569595"/>
                </a:cubicBezTo>
                <a:cubicBezTo>
                  <a:pt x="2619375" y="459105"/>
                  <a:pt x="2882265" y="0"/>
                  <a:pt x="3074670" y="43815"/>
                </a:cubicBezTo>
                <a:cubicBezTo>
                  <a:pt x="3267075" y="87630"/>
                  <a:pt x="3398520" y="661035"/>
                  <a:pt x="3520440" y="832485"/>
                </a:cubicBezTo>
                <a:cubicBezTo>
                  <a:pt x="3642360" y="1003935"/>
                  <a:pt x="3806190" y="1072515"/>
                  <a:pt x="3806190" y="1072515"/>
                </a:cubicBezTo>
                <a:lnTo>
                  <a:pt x="3806190" y="10725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6816090" y="3225621"/>
            <a:ext cx="1440180" cy="426720"/>
          </a:xfrm>
          <a:custGeom>
            <a:avLst/>
            <a:gdLst>
              <a:gd name="connsiteX0" fmla="*/ 0 w 1440180"/>
              <a:gd name="connsiteY0" fmla="*/ 60960 h 426720"/>
              <a:gd name="connsiteX1" fmla="*/ 457200 w 1440180"/>
              <a:gd name="connsiteY1" fmla="*/ 198120 h 426720"/>
              <a:gd name="connsiteX2" fmla="*/ 914400 w 1440180"/>
              <a:gd name="connsiteY2" fmla="*/ 38100 h 426720"/>
              <a:gd name="connsiteX3" fmla="*/ 1440180 w 1440180"/>
              <a:gd name="connsiteY3" fmla="*/ 426720 h 426720"/>
            </a:gdLst>
            <a:ahLst/>
            <a:cxnLst>
              <a:cxn ang="0">
                <a:pos x="connsiteX0" y="connsiteY0"/>
              </a:cxn>
              <a:cxn ang="0">
                <a:pos x="connsiteX1" y="connsiteY1"/>
              </a:cxn>
              <a:cxn ang="0">
                <a:pos x="connsiteX2" y="connsiteY2"/>
              </a:cxn>
              <a:cxn ang="0">
                <a:pos x="connsiteX3" y="connsiteY3"/>
              </a:cxn>
            </a:cxnLst>
            <a:rect l="l" t="t" r="r" b="b"/>
            <a:pathLst>
              <a:path w="1440180" h="426720">
                <a:moveTo>
                  <a:pt x="0" y="60960"/>
                </a:moveTo>
                <a:cubicBezTo>
                  <a:pt x="152400" y="131445"/>
                  <a:pt x="304800" y="201930"/>
                  <a:pt x="457200" y="198120"/>
                </a:cubicBezTo>
                <a:cubicBezTo>
                  <a:pt x="609600" y="194310"/>
                  <a:pt x="750570" y="0"/>
                  <a:pt x="914400" y="38100"/>
                </a:cubicBezTo>
                <a:cubicBezTo>
                  <a:pt x="1078230" y="76200"/>
                  <a:pt x="1259205" y="251460"/>
                  <a:pt x="1440180" y="426720"/>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6" name="Straight Connector 45"/>
          <p:cNvCxnSpPr/>
          <p:nvPr/>
        </p:nvCxnSpPr>
        <p:spPr>
          <a:xfrm>
            <a:off x="6266304" y="4085535"/>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819175" y="3013417"/>
            <a:ext cx="224026" cy="288032"/>
            <a:chOff x="793294" y="980728"/>
            <a:chExt cx="224026" cy="288032"/>
          </a:xfrm>
        </p:grpSpPr>
        <p:cxnSp>
          <p:nvCxnSpPr>
            <p:cNvPr id="48" name="Straight Connector 47"/>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548294" y="2872829"/>
            <a:ext cx="203660" cy="288032"/>
            <a:chOff x="793294" y="980728"/>
            <a:chExt cx="224026" cy="288032"/>
          </a:xfrm>
        </p:grpSpPr>
        <p:cxnSp>
          <p:nvCxnSpPr>
            <p:cNvPr id="54" name="Straight Connector 53"/>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273050" y="2440781"/>
            <a:ext cx="224026" cy="288032"/>
            <a:chOff x="793294" y="980728"/>
            <a:chExt cx="224026" cy="288032"/>
          </a:xfrm>
        </p:grpSpPr>
        <p:cxnSp>
          <p:nvCxnSpPr>
            <p:cNvPr id="58" name="Straight Connector 57"/>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981700" y="2224757"/>
            <a:ext cx="224026" cy="288032"/>
            <a:chOff x="793294" y="980728"/>
            <a:chExt cx="224026" cy="288032"/>
          </a:xfrm>
        </p:grpSpPr>
        <p:cxnSp>
          <p:nvCxnSpPr>
            <p:cNvPr id="62" name="Straight Connector 61"/>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701780" y="3342602"/>
            <a:ext cx="224026" cy="288032"/>
            <a:chOff x="793294" y="980728"/>
            <a:chExt cx="224026" cy="288032"/>
          </a:xfrm>
        </p:grpSpPr>
        <p:cxnSp>
          <p:nvCxnSpPr>
            <p:cNvPr id="66" name="Straight Connector 65"/>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2901360" y="3025229"/>
            <a:ext cx="224026" cy="288032"/>
            <a:chOff x="793294" y="980728"/>
            <a:chExt cx="224026" cy="288032"/>
          </a:xfrm>
        </p:grpSpPr>
        <p:cxnSp>
          <p:nvCxnSpPr>
            <p:cNvPr id="70" name="Straight Connector 69"/>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912790" y="3275543"/>
            <a:ext cx="196210" cy="135632"/>
            <a:chOff x="793294" y="980728"/>
            <a:chExt cx="224026" cy="288032"/>
          </a:xfrm>
        </p:grpSpPr>
        <p:cxnSp>
          <p:nvCxnSpPr>
            <p:cNvPr id="74" name="Straight Connector 73"/>
            <p:cNvCxnSpPr/>
            <p:nvPr/>
          </p:nvCxnSpPr>
          <p:spPr>
            <a:xfrm>
              <a:off x="899592" y="980728"/>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93294" y="98072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01296" y="1268760"/>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2862057" y="3943657"/>
            <a:ext cx="340158" cy="369332"/>
          </a:xfrm>
          <a:prstGeom prst="rect">
            <a:avLst/>
          </a:prstGeom>
          <a:noFill/>
        </p:spPr>
        <p:txBody>
          <a:bodyPr wrap="none" rtlCol="0">
            <a:spAutoFit/>
          </a:bodyPr>
          <a:lstStyle/>
          <a:p>
            <a:r>
              <a:rPr lang="en-US" dirty="0"/>
              <a:t>t</a:t>
            </a:r>
            <a:r>
              <a:rPr lang="en-US" baseline="-25000" dirty="0"/>
              <a:t>0</a:t>
            </a:r>
            <a:endParaRPr lang="en-GB" baseline="-25000" dirty="0"/>
          </a:p>
        </p:txBody>
      </p:sp>
      <p:grpSp>
        <p:nvGrpSpPr>
          <p:cNvPr id="78" name="Group 77"/>
          <p:cNvGrpSpPr/>
          <p:nvPr/>
        </p:nvGrpSpPr>
        <p:grpSpPr>
          <a:xfrm>
            <a:off x="8688288" y="1792709"/>
            <a:ext cx="224026" cy="288032"/>
            <a:chOff x="793294" y="980728"/>
            <a:chExt cx="224026" cy="288032"/>
          </a:xfrm>
        </p:grpSpPr>
        <p:cxnSp>
          <p:nvCxnSpPr>
            <p:cNvPr id="79" name="Straight Connector 78"/>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8688288" y="1000621"/>
            <a:ext cx="224026" cy="288032"/>
            <a:chOff x="793294" y="980728"/>
            <a:chExt cx="224026" cy="288032"/>
          </a:xfrm>
        </p:grpSpPr>
        <p:cxnSp>
          <p:nvCxnSpPr>
            <p:cNvPr id="83" name="Straight Connector 82"/>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8688288" y="3313261"/>
            <a:ext cx="196210" cy="135632"/>
            <a:chOff x="793294" y="980728"/>
            <a:chExt cx="224026" cy="288032"/>
          </a:xfrm>
        </p:grpSpPr>
        <p:cxnSp>
          <p:nvCxnSpPr>
            <p:cNvPr id="87" name="Straight Connector 86"/>
            <p:cNvCxnSpPr/>
            <p:nvPr/>
          </p:nvCxnSpPr>
          <p:spPr>
            <a:xfrm>
              <a:off x="899592" y="980728"/>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93294" y="98072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1296" y="1268760"/>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8904312" y="2872829"/>
            <a:ext cx="1763688" cy="923330"/>
          </a:xfrm>
          <a:prstGeom prst="rect">
            <a:avLst/>
          </a:prstGeom>
          <a:noFill/>
        </p:spPr>
        <p:txBody>
          <a:bodyPr wrap="square" rtlCol="0">
            <a:spAutoFit/>
          </a:bodyPr>
          <a:lstStyle/>
          <a:p>
            <a:r>
              <a:rPr lang="en-US" i="1" dirty="0"/>
              <a:t>M</a:t>
            </a:r>
            <a:r>
              <a:rPr lang="en-US" dirty="0"/>
              <a:t>(</a:t>
            </a:r>
            <a:r>
              <a:rPr lang="en-US" dirty="0" err="1"/>
              <a:t>x</a:t>
            </a:r>
            <a:r>
              <a:rPr lang="en-US" baseline="30000" dirty="0" err="1"/>
              <a:t>a</a:t>
            </a:r>
            <a:r>
              <a:rPr lang="en-US" dirty="0"/>
              <a:t>)</a:t>
            </a:r>
          </a:p>
          <a:p>
            <a:r>
              <a:rPr lang="en-US" dirty="0"/>
              <a:t>analysis uncertainty.</a:t>
            </a:r>
            <a:endParaRPr lang="en-GB" dirty="0"/>
          </a:p>
        </p:txBody>
      </p:sp>
      <p:cxnSp>
        <p:nvCxnSpPr>
          <p:cNvPr id="94" name="Curved Connector 93"/>
          <p:cNvCxnSpPr/>
          <p:nvPr/>
        </p:nvCxnSpPr>
        <p:spPr>
          <a:xfrm flipV="1">
            <a:off x="8653575" y="4168973"/>
            <a:ext cx="288032" cy="72008"/>
          </a:xfrm>
          <a:prstGeom prst="curved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8905096" y="4015665"/>
            <a:ext cx="935321" cy="369332"/>
          </a:xfrm>
          <a:prstGeom prst="rect">
            <a:avLst/>
          </a:prstGeom>
          <a:noFill/>
        </p:spPr>
        <p:txBody>
          <a:bodyPr wrap="none" rtlCol="0">
            <a:spAutoFit/>
          </a:bodyPr>
          <a:lstStyle/>
          <a:p>
            <a:r>
              <a:rPr lang="en-US" dirty="0"/>
              <a:t>forecast</a:t>
            </a:r>
            <a:endParaRPr lang="en-GB" dirty="0"/>
          </a:p>
        </p:txBody>
      </p:sp>
      <p:sp>
        <p:nvSpPr>
          <p:cNvPr id="3" name="Slide Number Placeholder 2"/>
          <p:cNvSpPr>
            <a:spLocks noGrp="1"/>
          </p:cNvSpPr>
          <p:nvPr>
            <p:ph type="sldNum" sz="quarter" idx="12"/>
          </p:nvPr>
        </p:nvSpPr>
        <p:spPr>
          <a:xfrm>
            <a:off x="8610600" y="6525344"/>
            <a:ext cx="2743200" cy="365125"/>
          </a:xfrm>
        </p:spPr>
        <p:txBody>
          <a:bodyPr/>
          <a:lstStyle/>
          <a:p>
            <a:fld id="{F818648B-E871-4B0D-BA98-B0E2A91AD4E4}" type="slidenum">
              <a:rPr lang="en-GB" smtClean="0"/>
              <a:pPr/>
              <a:t>28</a:t>
            </a:fld>
            <a:endParaRPr lang="en-GB"/>
          </a:p>
        </p:txBody>
      </p:sp>
      <p:sp>
        <p:nvSpPr>
          <p:cNvPr id="92" name="Content Placeholder 2">
            <a:extLst>
              <a:ext uri="{FF2B5EF4-FFF2-40B4-BE49-F238E27FC236}">
                <a16:creationId xmlns:a16="http://schemas.microsoft.com/office/drawing/2014/main" id="{1A8E387E-5782-AB42-BCDF-4E2D0AB3C176}"/>
              </a:ext>
            </a:extLst>
          </p:cNvPr>
          <p:cNvSpPr>
            <a:spLocks noGrp="1"/>
          </p:cNvSpPr>
          <p:nvPr>
            <p:ph idx="1"/>
          </p:nvPr>
        </p:nvSpPr>
        <p:spPr>
          <a:xfrm>
            <a:off x="274186" y="1437996"/>
            <a:ext cx="7945342" cy="5087347"/>
          </a:xfrm>
        </p:spPr>
        <p:txBody>
          <a:bodyPr>
            <a:normAutofit/>
          </a:bodyPr>
          <a:lstStyle/>
          <a:p>
            <a:pPr marL="0" indent="0">
              <a:buNone/>
            </a:pPr>
            <a:r>
              <a:rPr lang="en-US" sz="1800" dirty="0"/>
              <a:t>The general form of variational DA is called 4DVar. This allows for observations over a window to be assimilated.</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r>
              <a:rPr lang="en-US" sz="1800" dirty="0"/>
              <a:t>The 4DVar cost function is:</a:t>
            </a:r>
          </a:p>
          <a:p>
            <a:endParaRPr lang="en-US" sz="1800" dirty="0"/>
          </a:p>
          <a:p>
            <a:endParaRPr lang="en-US" sz="1800" dirty="0"/>
          </a:p>
          <a:p>
            <a:pPr marL="0" indent="0">
              <a:buNone/>
            </a:pPr>
            <a:r>
              <a:rPr lang="en-US" sz="1800" dirty="0"/>
              <a:t>Can think of                                 as a generalized </a:t>
            </a:r>
            <a:r>
              <a:rPr lang="en-US" sz="1800" dirty="0" err="1"/>
              <a:t>ob</a:t>
            </a:r>
            <a:r>
              <a:rPr lang="en-US" sz="1800" dirty="0"/>
              <a:t> operator:</a:t>
            </a:r>
          </a:p>
        </p:txBody>
      </p:sp>
      <p:pic>
        <p:nvPicPr>
          <p:cNvPr id="15" name="Picture 14">
            <a:extLst>
              <a:ext uri="{FF2B5EF4-FFF2-40B4-BE49-F238E27FC236}">
                <a16:creationId xmlns:a16="http://schemas.microsoft.com/office/drawing/2014/main" id="{11334B9A-2809-E441-9456-420D145C5F4A}"/>
              </a:ext>
            </a:extLst>
          </p:cNvPr>
          <p:cNvPicPr>
            <a:picLocks noChangeAspect="1"/>
          </p:cNvPicPr>
          <p:nvPr/>
        </p:nvPicPr>
        <p:blipFill>
          <a:blip r:embed="rId2"/>
          <a:stretch>
            <a:fillRect/>
          </a:stretch>
        </p:blipFill>
        <p:spPr>
          <a:xfrm>
            <a:off x="2236065" y="4563433"/>
            <a:ext cx="9160030" cy="768873"/>
          </a:xfrm>
          <a:prstGeom prst="rect">
            <a:avLst/>
          </a:prstGeom>
        </p:spPr>
      </p:pic>
      <p:pic>
        <p:nvPicPr>
          <p:cNvPr id="93" name="Picture 92">
            <a:extLst>
              <a:ext uri="{FF2B5EF4-FFF2-40B4-BE49-F238E27FC236}">
                <a16:creationId xmlns:a16="http://schemas.microsoft.com/office/drawing/2014/main" id="{186E3BBE-1987-D54E-81ED-51737E57FAF8}"/>
              </a:ext>
            </a:extLst>
          </p:cNvPr>
          <p:cNvPicPr>
            <a:picLocks noChangeAspect="1"/>
          </p:cNvPicPr>
          <p:nvPr/>
        </p:nvPicPr>
        <p:blipFill rotWithShape="1">
          <a:blip r:embed="rId2"/>
          <a:srcRect l="52267" t="20868" r="31612" b="20070"/>
          <a:stretch/>
        </p:blipFill>
        <p:spPr>
          <a:xfrm>
            <a:off x="1553313" y="5367519"/>
            <a:ext cx="1476673" cy="454114"/>
          </a:xfrm>
          <a:prstGeom prst="rect">
            <a:avLst/>
          </a:prstGeom>
        </p:spPr>
      </p:pic>
      <p:pic>
        <p:nvPicPr>
          <p:cNvPr id="17" name="Picture 16">
            <a:extLst>
              <a:ext uri="{FF2B5EF4-FFF2-40B4-BE49-F238E27FC236}">
                <a16:creationId xmlns:a16="http://schemas.microsoft.com/office/drawing/2014/main" id="{49862A16-2640-DD41-AA7E-FA0318AB627E}"/>
              </a:ext>
            </a:extLst>
          </p:cNvPr>
          <p:cNvPicPr>
            <a:picLocks noChangeAspect="1"/>
          </p:cNvPicPr>
          <p:nvPr/>
        </p:nvPicPr>
        <p:blipFill>
          <a:blip r:embed="rId3"/>
          <a:stretch>
            <a:fillRect/>
          </a:stretch>
        </p:blipFill>
        <p:spPr>
          <a:xfrm>
            <a:off x="2279576" y="5877272"/>
            <a:ext cx="7599008" cy="493305"/>
          </a:xfrm>
          <a:prstGeom prst="rect">
            <a:avLst/>
          </a:prstGeom>
        </p:spPr>
      </p:pic>
    </p:spTree>
    <p:extLst>
      <p:ext uri="{BB962C8B-B14F-4D97-AF65-F5344CB8AC3E}">
        <p14:creationId xmlns:p14="http://schemas.microsoft.com/office/powerpoint/2010/main" val="40678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7" grpId="0" animBg="1"/>
      <p:bldP spid="38" grpId="0" animBg="1"/>
      <p:bldP spid="90" grpId="0"/>
      <p:bldP spid="95" grpId="0"/>
      <p:bldP spid="9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D9D1-D7FE-5664-A6F2-9962D31EFE36}"/>
              </a:ext>
            </a:extLst>
          </p:cNvPr>
          <p:cNvSpPr>
            <a:spLocks noGrp="1"/>
          </p:cNvSpPr>
          <p:nvPr>
            <p:ph type="title"/>
          </p:nvPr>
        </p:nvSpPr>
        <p:spPr/>
        <p:txBody>
          <a:bodyPr/>
          <a:lstStyle/>
          <a:p>
            <a:r>
              <a:rPr lang="en-US" dirty="0"/>
              <a:t>4DVar</a:t>
            </a:r>
          </a:p>
        </p:txBody>
      </p:sp>
      <p:sp>
        <p:nvSpPr>
          <p:cNvPr id="3" name="Content Placeholder 2">
            <a:extLst>
              <a:ext uri="{FF2B5EF4-FFF2-40B4-BE49-F238E27FC236}">
                <a16:creationId xmlns:a16="http://schemas.microsoft.com/office/drawing/2014/main" id="{D49B961A-9F5F-8EFF-ED9B-973F0328F501}"/>
              </a:ext>
            </a:extLst>
          </p:cNvPr>
          <p:cNvSpPr>
            <a:spLocks noGrp="1"/>
          </p:cNvSpPr>
          <p:nvPr>
            <p:ph idx="1"/>
          </p:nvPr>
        </p:nvSpPr>
        <p:spPr>
          <a:xfrm>
            <a:off x="838200" y="1465604"/>
            <a:ext cx="6167034" cy="4351338"/>
          </a:xfrm>
        </p:spPr>
        <p:txBody>
          <a:bodyPr>
            <a:normAutofit/>
          </a:bodyPr>
          <a:lstStyle/>
          <a:p>
            <a:pPr marL="0" indent="0">
              <a:buNone/>
            </a:pPr>
            <a:r>
              <a:rPr lang="en-US" sz="2000" dirty="0"/>
              <a:t>The minimum of the cost function (the analysis) can be found iteratively by searching in the direction of the gradient</a:t>
            </a:r>
          </a:p>
          <a:p>
            <a:endParaRPr lang="en-US" sz="2000" dirty="0"/>
          </a:p>
          <a:p>
            <a:endParaRPr lang="en-US" sz="2000" dirty="0"/>
          </a:p>
          <a:p>
            <a:pPr marL="0" indent="0">
              <a:buNone/>
            </a:pPr>
            <a:endParaRPr lang="en-US" sz="2000" i="1" dirty="0">
              <a:latin typeface="Cambria Math" panose="02040503050406030204" pitchFamily="18" charset="0"/>
              <a:ea typeface="Cambria Math" panose="02040503050406030204" pitchFamily="18" charset="0"/>
            </a:endParaRPr>
          </a:p>
        </p:txBody>
      </p:sp>
      <p:pic>
        <p:nvPicPr>
          <p:cNvPr id="7" name="Picture 6">
            <a:extLst>
              <a:ext uri="{FF2B5EF4-FFF2-40B4-BE49-F238E27FC236}">
                <a16:creationId xmlns:a16="http://schemas.microsoft.com/office/drawing/2014/main" id="{A420A375-7103-6CE2-FF9A-E73F2E614376}"/>
              </a:ext>
            </a:extLst>
          </p:cNvPr>
          <p:cNvPicPr>
            <a:picLocks noChangeAspect="1"/>
          </p:cNvPicPr>
          <p:nvPr/>
        </p:nvPicPr>
        <p:blipFill>
          <a:blip r:embed="rId2"/>
          <a:stretch>
            <a:fillRect/>
          </a:stretch>
        </p:blipFill>
        <p:spPr>
          <a:xfrm>
            <a:off x="2551012" y="2475255"/>
            <a:ext cx="2971675" cy="752517"/>
          </a:xfrm>
          <a:prstGeom prst="rect">
            <a:avLst/>
          </a:prstGeom>
        </p:spPr>
      </p:pic>
      <p:pic>
        <p:nvPicPr>
          <p:cNvPr id="5" name="Picture 4" descr="A diagram of a mountain&#10;&#10;Description automatically generated">
            <a:extLst>
              <a:ext uri="{FF2B5EF4-FFF2-40B4-BE49-F238E27FC236}">
                <a16:creationId xmlns:a16="http://schemas.microsoft.com/office/drawing/2014/main" id="{60BE1D01-04A2-520F-97DC-443E02A392BC}"/>
              </a:ext>
            </a:extLst>
          </p:cNvPr>
          <p:cNvPicPr>
            <a:picLocks noChangeAspect="1"/>
          </p:cNvPicPr>
          <p:nvPr/>
        </p:nvPicPr>
        <p:blipFill>
          <a:blip r:embed="rId3"/>
          <a:stretch>
            <a:fillRect/>
          </a:stretch>
        </p:blipFill>
        <p:spPr>
          <a:xfrm>
            <a:off x="7005234" y="681037"/>
            <a:ext cx="5013702" cy="3115398"/>
          </a:xfrm>
          <a:prstGeom prst="rect">
            <a:avLst/>
          </a:prstGeom>
        </p:spPr>
      </p:pic>
      <p:sp>
        <p:nvSpPr>
          <p:cNvPr id="8" name="Slide Number Placeholder 7">
            <a:extLst>
              <a:ext uri="{FF2B5EF4-FFF2-40B4-BE49-F238E27FC236}">
                <a16:creationId xmlns:a16="http://schemas.microsoft.com/office/drawing/2014/main" id="{40A0FAD2-AA10-7BD4-E2F1-C781F1CDD8DA}"/>
              </a:ext>
            </a:extLst>
          </p:cNvPr>
          <p:cNvSpPr>
            <a:spLocks noGrp="1"/>
          </p:cNvSpPr>
          <p:nvPr>
            <p:ph type="sldNum" sz="quarter" idx="12"/>
          </p:nvPr>
        </p:nvSpPr>
        <p:spPr/>
        <p:txBody>
          <a:bodyPr/>
          <a:lstStyle/>
          <a:p>
            <a:fld id="{A5B4B95A-9153-6F49-95A6-F0E085DA3945}" type="slidenum">
              <a:rPr lang="en-US" smtClean="0"/>
              <a:t>29</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B79604-3999-6728-8EB2-30132E85F1A9}"/>
                  </a:ext>
                </a:extLst>
              </p:cNvPr>
              <p:cNvSpPr txBox="1"/>
              <p:nvPr/>
            </p:nvSpPr>
            <p:spPr>
              <a:xfrm>
                <a:off x="871442" y="3910577"/>
                <a:ext cx="10449116" cy="2217082"/>
              </a:xfrm>
              <a:prstGeom prst="rect">
                <a:avLst/>
              </a:prstGeom>
              <a:noFill/>
            </p:spPr>
            <p:txBody>
              <a:bodyPr wrap="square" rtlCol="0">
                <a:spAutoFit/>
              </a:bodyPr>
              <a:lstStyle/>
              <a:p>
                <a:pPr marL="0" indent="0">
                  <a:buNone/>
                </a:pPr>
                <a:r>
                  <a:rPr lang="en-US" sz="2000" dirty="0"/>
                  <a:t>The gradient of the cost function is given by </a:t>
                </a:r>
              </a:p>
              <a:p>
                <a14:m>
                  <m:oMath xmlns:m="http://schemas.openxmlformats.org/officeDocument/2006/math">
                    <m:r>
                      <m:rPr>
                        <m:sty m:val="p"/>
                      </m:rPr>
                      <a:rPr lang="en-US" sz="2000" i="1" smtClean="0">
                        <a:latin typeface="Cambria Math" panose="02040503050406030204" pitchFamily="18" charset="0"/>
                        <a:ea typeface="Cambria Math" panose="02040503050406030204" pitchFamily="18" charset="0"/>
                      </a:rPr>
                      <m:t>∇</m:t>
                    </m:r>
                    <m:r>
                      <m:rPr>
                        <m:sty m:val="p"/>
                      </m:rPr>
                      <a:rPr lang="en-GB" sz="2000" b="0" i="0" smtClean="0">
                        <a:latin typeface="Cambria Math" panose="02040503050406030204" pitchFamily="18" charset="0"/>
                        <a:ea typeface="Cambria Math" panose="02040503050406030204" pitchFamily="18" charset="0"/>
                      </a:rPr>
                      <m:t>J</m:t>
                    </m:r>
                    <m:d>
                      <m:dPr>
                        <m:ctrlPr>
                          <a:rPr lang="en-GB" sz="2000" b="0" i="1" smtClean="0">
                            <a:latin typeface="Cambria Math" panose="02040503050406030204" pitchFamily="18" charset="0"/>
                            <a:ea typeface="Cambria Math" panose="02040503050406030204" pitchFamily="18" charset="0"/>
                          </a:rPr>
                        </m:ctrlPr>
                      </m:dPr>
                      <m:e>
                        <m:sSubSup>
                          <m:sSubSupPr>
                            <m:ctrlPr>
                              <a:rPr lang="en-GB" sz="2000" b="0" i="1" smtClean="0">
                                <a:latin typeface="Cambria Math" panose="02040503050406030204" pitchFamily="18" charset="0"/>
                                <a:ea typeface="Cambria Math" panose="02040503050406030204" pitchFamily="18" charset="0"/>
                              </a:rPr>
                            </m:ctrlPr>
                          </m:sSubSupPr>
                          <m:e>
                            <m:r>
                              <a:rPr lang="en-GB" sz="2000" b="0" i="1" smtClean="0">
                                <a:latin typeface="Cambria Math" panose="02040503050406030204" pitchFamily="18" charset="0"/>
                                <a:ea typeface="Cambria Math" panose="02040503050406030204" pitchFamily="18" charset="0"/>
                              </a:rPr>
                              <m:t>𝑥</m:t>
                            </m:r>
                          </m:e>
                          <m:sub>
                            <m:r>
                              <a:rPr lang="en-GB" sz="2000" b="0" i="1" smtClean="0">
                                <a:latin typeface="Cambria Math" panose="02040503050406030204" pitchFamily="18" charset="0"/>
                                <a:ea typeface="Cambria Math" panose="02040503050406030204" pitchFamily="18" charset="0"/>
                              </a:rPr>
                              <m:t>0</m:t>
                            </m:r>
                          </m:sub>
                          <m:sup>
                            <m:r>
                              <a:rPr lang="en-GB" sz="2000" b="0" i="1" smtClean="0">
                                <a:latin typeface="Cambria Math" panose="02040503050406030204" pitchFamily="18" charset="0"/>
                                <a:ea typeface="Cambria Math" panose="02040503050406030204" pitchFamily="18" charset="0"/>
                              </a:rPr>
                              <m:t>𝑘</m:t>
                            </m:r>
                          </m:sup>
                        </m:sSubSup>
                      </m:e>
                    </m:d>
                    <m:r>
                      <a:rPr lang="en-GB" sz="2000" b="0" i="0" smtClean="0">
                        <a:latin typeface="Cambria Math" panose="02040503050406030204" pitchFamily="18" charset="0"/>
                        <a:ea typeface="Cambria Math" panose="02040503050406030204" pitchFamily="18" charset="0"/>
                      </a:rPr>
                      <m:t>=</m:t>
                    </m:r>
                    <m:sSup>
                      <m:sSupPr>
                        <m:ctrlPr>
                          <a:rPr lang="en-GB" sz="2000" b="0" i="1" smtClean="0">
                            <a:solidFill>
                              <a:schemeClr val="tx1"/>
                            </a:solidFill>
                            <a:latin typeface="Cambria Math" panose="02040503050406030204" pitchFamily="18" charset="0"/>
                            <a:ea typeface="Cambria Math" panose="02040503050406030204" pitchFamily="18" charset="0"/>
                          </a:rPr>
                        </m:ctrlPr>
                      </m:sSupPr>
                      <m:e>
                        <m:r>
                          <a:rPr lang="en-GB" sz="2000" b="1" i="0" smtClean="0">
                            <a:solidFill>
                              <a:schemeClr val="tx1"/>
                            </a:solidFill>
                            <a:latin typeface="Cambria Math" panose="02040503050406030204" pitchFamily="18" charset="0"/>
                            <a:ea typeface="Cambria Math" panose="02040503050406030204" pitchFamily="18" charset="0"/>
                          </a:rPr>
                          <m:t>𝐁</m:t>
                        </m:r>
                      </m:e>
                      <m:sup>
                        <m:r>
                          <a:rPr lang="en-GB" sz="2000" b="0" i="1" smtClean="0">
                            <a:solidFill>
                              <a:schemeClr val="tx1"/>
                            </a:solidFill>
                            <a:latin typeface="Cambria Math" panose="02040503050406030204" pitchFamily="18" charset="0"/>
                            <a:ea typeface="Cambria Math" panose="02040503050406030204" pitchFamily="18" charset="0"/>
                          </a:rPr>
                          <m:t>−1</m:t>
                        </m:r>
                      </m:sup>
                    </m:sSup>
                    <m:d>
                      <m:dPr>
                        <m:ctrlPr>
                          <a:rPr lang="en-GB" sz="2000" b="0" i="1" smtClean="0">
                            <a:solidFill>
                              <a:schemeClr val="tx1"/>
                            </a:solidFill>
                            <a:latin typeface="Cambria Math" panose="02040503050406030204" pitchFamily="18" charset="0"/>
                            <a:ea typeface="Cambria Math" panose="02040503050406030204" pitchFamily="18" charset="0"/>
                          </a:rPr>
                        </m:ctrlPr>
                      </m:dPr>
                      <m:e>
                        <m:sSub>
                          <m:sSubPr>
                            <m:ctrlPr>
                              <a:rPr lang="en-GB" sz="20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𝐱</m:t>
                            </m:r>
                          </m:e>
                          <m:sub>
                            <m:r>
                              <a:rPr lang="en-GB"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sub>
                        </m:sSub>
                        <m:r>
                          <a:rPr lang="en-GB"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GB"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GB" sz="2000"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𝐱</m:t>
                            </m:r>
                          </m:e>
                          <m:sub>
                            <m:r>
                              <a:rPr lang="en-GB"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sub>
                          <m:sup>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𝑘</m:t>
                            </m:r>
                          </m:sup>
                        </m:sSubSup>
                      </m:e>
                    </m:d>
                    <m:r>
                      <a:rPr lang="en-GB" sz="2000" b="0" i="1" smtClean="0">
                        <a:solidFill>
                          <a:schemeClr val="tx1"/>
                        </a:solidFill>
                        <a:latin typeface="Cambria Math" panose="02040503050406030204" pitchFamily="18" charset="0"/>
                        <a:ea typeface="Cambria Math" panose="02040503050406030204" pitchFamily="18" charset="0"/>
                      </a:rPr>
                      <m:t>+</m:t>
                    </m:r>
                    <m:nary>
                      <m:naryPr>
                        <m:chr m:val="∑"/>
                        <m:ctrlPr>
                          <a:rPr lang="en-GB" sz="2000"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n-GB" sz="2000" i="1">
                            <a:latin typeface="Cambria Math" panose="02040503050406030204" pitchFamily="18" charset="0"/>
                            <a:ea typeface="Cambria Math" panose="02040503050406030204" pitchFamily="18" charset="0"/>
                            <a:cs typeface="Times New Roman" panose="02020603050405020304" pitchFamily="18" charset="0"/>
                          </a:rPr>
                          <m:t>𝑖</m:t>
                        </m:r>
                        <m:r>
                          <a:rPr lang="en-GB" sz="2000" i="1">
                            <a:latin typeface="Cambria Math" panose="02040503050406030204" pitchFamily="18" charset="0"/>
                            <a:ea typeface="Cambria Math" panose="02040503050406030204" pitchFamily="18" charset="0"/>
                            <a:cs typeface="Times New Roman" panose="02020603050405020304" pitchFamily="18" charset="0"/>
                          </a:rPr>
                          <m:t>=1</m:t>
                        </m:r>
                      </m:sub>
                      <m:sup>
                        <m:r>
                          <a:rPr lang="en-GB" sz="2000" i="1">
                            <a:latin typeface="Cambria Math" panose="02040503050406030204" pitchFamily="18" charset="0"/>
                            <a:ea typeface="Cambria Math" panose="02040503050406030204" pitchFamily="18" charset="0"/>
                            <a:cs typeface="Times New Roman" panose="02020603050405020304" pitchFamily="18" charset="0"/>
                          </a:rPr>
                          <m:t>𝑝</m:t>
                        </m:r>
                      </m:sup>
                      <m:e>
                        <m:sSubSup>
                          <m:sSubSupPr>
                            <m:ctrlPr>
                              <a:rPr lang="en-GB" sz="2000" i="1">
                                <a:latin typeface="Cambria Math" panose="02040503050406030204" pitchFamily="18" charset="0"/>
                                <a:ea typeface="Cambria Math" panose="02040503050406030204" pitchFamily="18" charset="0"/>
                                <a:cs typeface="Times New Roman" panose="02020603050405020304" pitchFamily="18" charset="0"/>
                              </a:rPr>
                            </m:ctrlPr>
                          </m:sSubSupPr>
                          <m:e>
                            <m:sSup>
                              <m:sSupPr>
                                <m:ctrlPr>
                                  <a:rPr lang="en-GB" sz="2000"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sz="2000" i="1">
                                        <a:latin typeface="Cambria Math" panose="02040503050406030204" pitchFamily="18" charset="0"/>
                                      </a:rPr>
                                    </m:ctrlPr>
                                  </m:sSubPr>
                                  <m:e>
                                    <m:sSubSup>
                                      <m:sSubSupPr>
                                        <m:ctrlPr>
                                          <a:rPr lang="en-GB" sz="2000" i="1">
                                            <a:latin typeface="Cambria Math" panose="02040503050406030204" pitchFamily="18" charset="0"/>
                                          </a:rPr>
                                        </m:ctrlPr>
                                      </m:sSubSupPr>
                                      <m:e>
                                        <m:r>
                                          <a:rPr lang="en-GB" sz="2000" b="1">
                                            <a:latin typeface="Cambria Math" panose="02040503050406030204" pitchFamily="18" charset="0"/>
                                            <a:ea typeface="Cambria Math" panose="02040503050406030204" pitchFamily="18" charset="0"/>
                                            <a:cs typeface="Times New Roman" panose="02020603050405020304" pitchFamily="18" charset="0"/>
                                          </a:rPr>
                                          <m:t> </m:t>
                                        </m:r>
                                        <m:r>
                                          <a:rPr lang="en-GB" sz="2000" b="1">
                                            <a:latin typeface="Cambria Math" panose="02040503050406030204" pitchFamily="18" charset="0"/>
                                          </a:rPr>
                                          <m:t>𝐌</m:t>
                                        </m:r>
                                      </m:e>
                                      <m:sub>
                                        <m:sSub>
                                          <m:sSubPr>
                                            <m:ctrlPr>
                                              <a:rPr lang="en-US" sz="2000" i="1">
                                                <a:latin typeface="Cambria Math" panose="02040503050406030204" pitchFamily="18" charset="0"/>
                                              </a:rPr>
                                            </m:ctrlPr>
                                          </m:sSubPr>
                                          <m:e>
                                            <m:r>
                                              <a:rPr lang="en-GB" sz="2000" i="1">
                                                <a:latin typeface="Cambria Math" panose="02040503050406030204" pitchFamily="18" charset="0"/>
                                              </a:rPr>
                                              <m:t>𝑡</m:t>
                                            </m:r>
                                          </m:e>
                                          <m:sub>
                                            <m:r>
                                              <a:rPr lang="en-GB" sz="2000" i="1">
                                                <a:latin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𝑡</m:t>
                                            </m:r>
                                          </m:e>
                                          <m:sub>
                                            <m:r>
                                              <a:rPr lang="en-GB" sz="2000" i="1">
                                                <a:latin typeface="Cambria Math" panose="02040503050406030204" pitchFamily="18" charset="0"/>
                                                <a:ea typeface="Cambria Math" panose="02040503050406030204" pitchFamily="18" charset="0"/>
                                              </a:rPr>
                                              <m:t>𝑖</m:t>
                                            </m:r>
                                          </m:sub>
                                        </m:sSub>
                                      </m:sub>
                                      <m:sup>
                                        <m:r>
                                          <m:rPr>
                                            <m:sty m:val="p"/>
                                          </m:rPr>
                                          <a:rPr lang="en-GB" sz="2000">
                                            <a:latin typeface="Cambria Math" panose="02040503050406030204" pitchFamily="18" charset="0"/>
                                          </a:rPr>
                                          <m:t>T</m:t>
                                        </m:r>
                                      </m:sup>
                                    </m:sSubSup>
                                  </m:e>
                                  <m:sub/>
                                </m:sSub>
                                <m:r>
                                  <a:rPr lang="en-GB" sz="2000" b="1">
                                    <a:latin typeface="Cambria Math" panose="02040503050406030204" pitchFamily="18" charset="0"/>
                                    <a:ea typeface="Cambria Math" panose="02040503050406030204" pitchFamily="18" charset="0"/>
                                    <a:cs typeface="Times New Roman" panose="02020603050405020304" pitchFamily="18" charset="0"/>
                                  </a:rPr>
                                  <m:t>𝐇</m:t>
                                </m:r>
                              </m:e>
                              <m:sup>
                                <m:r>
                                  <m:rPr>
                                    <m:sty m:val="p"/>
                                  </m:rPr>
                                  <a:rPr lang="en-GB" sz="2000">
                                    <a:latin typeface="Cambria Math" panose="02040503050406030204" pitchFamily="18" charset="0"/>
                                    <a:ea typeface="Cambria Math" panose="02040503050406030204" pitchFamily="18" charset="0"/>
                                    <a:cs typeface="Times New Roman" panose="02020603050405020304" pitchFamily="18" charset="0"/>
                                  </a:rPr>
                                  <m:t>T</m:t>
                                </m:r>
                              </m:sup>
                            </m:sSup>
                            <m:r>
                              <a:rPr lang="en-GB" sz="2000" b="1">
                                <a:latin typeface="Cambria Math" panose="02040503050406030204" pitchFamily="18" charset="0"/>
                                <a:ea typeface="Cambria Math" panose="02040503050406030204" pitchFamily="18" charset="0"/>
                                <a:cs typeface="Times New Roman" panose="02020603050405020304" pitchFamily="18" charset="0"/>
                              </a:rPr>
                              <m:t>𝐑</m:t>
                            </m:r>
                          </m:e>
                          <m:sub>
                            <m:r>
                              <a:rPr lang="en-GB" sz="2000" i="1">
                                <a:latin typeface="Cambria Math" panose="02040503050406030204" pitchFamily="18" charset="0"/>
                                <a:ea typeface="Cambria Math" panose="02040503050406030204" pitchFamily="18" charset="0"/>
                                <a:cs typeface="Times New Roman" panose="02020603050405020304" pitchFamily="18" charset="0"/>
                              </a:rPr>
                              <m:t>𝑖</m:t>
                            </m:r>
                          </m:sub>
                          <m:sup>
                            <m:r>
                              <a:rPr lang="en-GB" sz="2000">
                                <a:latin typeface="Cambria Math" panose="02040503050406030204" pitchFamily="18" charset="0"/>
                                <a:ea typeface="Cambria Math" panose="02040503050406030204" pitchFamily="18" charset="0"/>
                                <a:cs typeface="Times New Roman" panose="02020603050405020304" pitchFamily="18" charset="0"/>
                              </a:rPr>
                              <m:t>−1</m:t>
                            </m:r>
                          </m:sup>
                        </m:sSubSup>
                        <m:d>
                          <m:dPr>
                            <m:ctrlPr>
                              <a:rPr lang="en-GB" sz="20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GB"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b="1">
                                    <a:latin typeface="Cambria Math" panose="02040503050406030204" pitchFamily="18" charset="0"/>
                                    <a:ea typeface="Cambria Math" panose="02040503050406030204" pitchFamily="18" charset="0"/>
                                    <a:cs typeface="Times New Roman" panose="02020603050405020304" pitchFamily="18" charset="0"/>
                                  </a:rPr>
                                  <m:t>𝐲</m:t>
                                </m:r>
                              </m:e>
                              <m:sub>
                                <m:r>
                                  <a:rPr lang="en-GB" sz="2000" b="1" i="1">
                                    <a:latin typeface="Cambria Math" panose="02040503050406030204" pitchFamily="18" charset="0"/>
                                    <a:ea typeface="Cambria Math" panose="02040503050406030204" pitchFamily="18" charset="0"/>
                                    <a:cs typeface="Times New Roman" panose="02020603050405020304" pitchFamily="18" charset="0"/>
                                  </a:rPr>
                                  <m:t>𝒊</m:t>
                                </m:r>
                              </m:sub>
                            </m:sSub>
                            <m:r>
                              <a:rPr lang="en-GB" sz="2000">
                                <a:latin typeface="Cambria Math" panose="02040503050406030204" pitchFamily="18" charset="0"/>
                                <a:ea typeface="Cambria Math" panose="02040503050406030204" pitchFamily="18" charset="0"/>
                                <a:cs typeface="Times New Roman" panose="02020603050405020304" pitchFamily="18" charset="0"/>
                              </a:rPr>
                              <m:t>−</m:t>
                            </m:r>
                            <m:r>
                              <a:rPr lang="en-GB" sz="2000" i="1">
                                <a:latin typeface="Cambria Math" panose="02040503050406030204" pitchFamily="18" charset="0"/>
                                <a:ea typeface="Cambria Math" panose="02040503050406030204" pitchFamily="18" charset="0"/>
                                <a:cs typeface="Times New Roman" panose="02020603050405020304" pitchFamily="18" charset="0"/>
                              </a:rPr>
                              <m:t>h</m:t>
                            </m:r>
                            <m:r>
                              <a:rPr lang="en-GB" sz="2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000" i="1">
                                    <a:latin typeface="Cambria Math" panose="02040503050406030204" pitchFamily="18" charset="0"/>
                                  </a:rPr>
                                </m:ctrlPr>
                              </m:sSubPr>
                              <m:e>
                                <m:r>
                                  <a:rPr lang="en-GB" sz="2000" i="1">
                                    <a:latin typeface="Cambria Math" panose="02040503050406030204" pitchFamily="18" charset="0"/>
                                  </a:rPr>
                                  <m:t>𝑀</m:t>
                                </m:r>
                              </m:e>
                              <m:sub>
                                <m:sSub>
                                  <m:sSubPr>
                                    <m:ctrlPr>
                                      <a:rPr lang="en-US" sz="2000" i="1">
                                        <a:latin typeface="Cambria Math" panose="02040503050406030204" pitchFamily="18" charset="0"/>
                                      </a:rPr>
                                    </m:ctrlPr>
                                  </m:sSubPr>
                                  <m:e>
                                    <m:r>
                                      <a:rPr lang="en-GB" sz="2000" i="1">
                                        <a:latin typeface="Cambria Math" panose="02040503050406030204" pitchFamily="18" charset="0"/>
                                      </a:rPr>
                                      <m:t>𝑡</m:t>
                                    </m:r>
                                  </m:e>
                                  <m:sub>
                                    <m:r>
                                      <a:rPr lang="en-GB" sz="2000" i="1">
                                        <a:latin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𝑡</m:t>
                                    </m:r>
                                  </m:e>
                                  <m:sub>
                                    <m:r>
                                      <a:rPr lang="en-GB" sz="2000" i="1">
                                        <a:latin typeface="Cambria Math" panose="02040503050406030204" pitchFamily="18" charset="0"/>
                                        <a:ea typeface="Cambria Math" panose="02040503050406030204" pitchFamily="18" charset="0"/>
                                      </a:rPr>
                                      <m:t>𝑖</m:t>
                                    </m:r>
                                  </m:sub>
                                </m:sSub>
                              </m:sub>
                            </m:sSub>
                            <m:r>
                              <a:rPr lang="en-GB" sz="200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b="1">
                                    <a:latin typeface="Cambria Math" panose="02040503050406030204" pitchFamily="18" charset="0"/>
                                    <a:ea typeface="Cambria Math" panose="02040503050406030204" pitchFamily="18" charset="0"/>
                                    <a:cs typeface="Times New Roman" panose="02020603050405020304" pitchFamily="18" charset="0"/>
                                  </a:rPr>
                                  <m:t>𝐱</m:t>
                                </m:r>
                              </m:e>
                              <m:sub>
                                <m:r>
                                  <a:rPr lang="en-GB" sz="2000">
                                    <a:latin typeface="Cambria Math" panose="02040503050406030204" pitchFamily="18" charset="0"/>
                                    <a:ea typeface="Cambria Math" panose="02040503050406030204" pitchFamily="18" charset="0"/>
                                    <a:cs typeface="Times New Roman" panose="02020603050405020304" pitchFamily="18" charset="0"/>
                                  </a:rPr>
                                  <m:t>0</m:t>
                                </m:r>
                              </m:sub>
                            </m:sSub>
                            <m:r>
                              <a:rPr lang="en-GB" sz="2000">
                                <a:latin typeface="Cambria Math" panose="02040503050406030204" pitchFamily="18" charset="0"/>
                                <a:ea typeface="Cambria Math" panose="02040503050406030204" pitchFamily="18" charset="0"/>
                                <a:cs typeface="Times New Roman" panose="02020603050405020304" pitchFamily="18" charset="0"/>
                              </a:rPr>
                              <m:t>)</m:t>
                            </m:r>
                          </m:e>
                        </m:d>
                      </m:e>
                    </m:nary>
                  </m:oMath>
                </a14:m>
                <a:r>
                  <a:rPr lang="en-US" sz="2000" dirty="0"/>
                  <a:t>,</a:t>
                </a:r>
              </a:p>
              <a:p>
                <a:pPr marL="0" indent="0" algn="ctr">
                  <a:buNone/>
                </a:pPr>
                <a:endParaRPr lang="en-US" sz="2000" dirty="0"/>
              </a:p>
              <a:p>
                <a:pPr marL="0" indent="0">
                  <a:buNone/>
                </a:pPr>
                <a:r>
                  <a:rPr lang="en-US" sz="2000" dirty="0"/>
                  <a:t>where </a:t>
                </a:r>
                <a:r>
                  <a:rPr lang="en-US" sz="2000" b="1" dirty="0">
                    <a:latin typeface="Cambria Math" panose="02040503050406030204" pitchFamily="18" charset="0"/>
                    <a:ea typeface="Cambria Math" panose="02040503050406030204" pitchFamily="18" charset="0"/>
                  </a:rPr>
                  <a:t>M</a:t>
                </a:r>
                <a:r>
                  <a:rPr lang="en-US" sz="2000" dirty="0"/>
                  <a:t> is the tangent linear of the forecast model, </a:t>
                </a:r>
                <a14:m>
                  <m:oMath xmlns:m="http://schemas.openxmlformats.org/officeDocument/2006/math">
                    <m:r>
                      <a:rPr lang="en-GB" sz="2000" b="1" i="0" smtClean="0">
                        <a:latin typeface="Cambria Math" panose="02040503050406030204" pitchFamily="18" charset="0"/>
                      </a:rPr>
                      <m:t>𝐌</m:t>
                    </m:r>
                    <m:r>
                      <a:rPr lang="en-GB" sz="2000" b="1" i="1" smtClean="0">
                        <a:latin typeface="Cambria Math" panose="02040503050406030204" pitchFamily="18" charset="0"/>
                        <a:ea typeface="Cambria Math" panose="02040503050406030204" pitchFamily="18" charset="0"/>
                      </a:rPr>
                      <m:t>∈</m:t>
                    </m:r>
                    <m:sSup>
                      <m:sSupPr>
                        <m:ctrlPr>
                          <a:rPr lang="en-GB" sz="2000" b="1" i="1" smtClean="0">
                            <a:latin typeface="Cambria Math" panose="02040503050406030204" pitchFamily="18" charset="0"/>
                            <a:ea typeface="Cambria Math" panose="02040503050406030204" pitchFamily="18" charset="0"/>
                          </a:rPr>
                        </m:ctrlPr>
                      </m:sSupPr>
                      <m:e>
                        <m:r>
                          <a:rPr lang="en-GB" sz="2000" b="1" i="1" smtClean="0">
                            <a:latin typeface="Cambria Math" panose="02040503050406030204" pitchFamily="18" charset="0"/>
                            <a:ea typeface="Cambria Math" panose="02040503050406030204" pitchFamily="18" charset="0"/>
                          </a:rPr>
                          <m:t>ℝ</m:t>
                        </m:r>
                      </m:e>
                      <m:sup>
                        <m:r>
                          <a:rPr lang="en-GB" sz="2000" b="1" i="1" smtClean="0">
                            <a:latin typeface="Cambria Math" panose="02040503050406030204" pitchFamily="18" charset="0"/>
                            <a:ea typeface="Cambria Math" panose="02040503050406030204" pitchFamily="18" charset="0"/>
                          </a:rPr>
                          <m:t>𝒏</m:t>
                        </m:r>
                        <m:r>
                          <a:rPr lang="en-GB" sz="2000" b="1" i="1" smtClean="0">
                            <a:latin typeface="Cambria Math" panose="02040503050406030204" pitchFamily="18" charset="0"/>
                            <a:ea typeface="Cambria Math" panose="02040503050406030204" pitchFamily="18" charset="0"/>
                          </a:rPr>
                          <m:t>×</m:t>
                        </m:r>
                        <m:r>
                          <a:rPr lang="en-GB" sz="2000" b="1" i="1" smtClean="0">
                            <a:latin typeface="Cambria Math" panose="02040503050406030204" pitchFamily="18" charset="0"/>
                            <a:ea typeface="Cambria Math" panose="02040503050406030204" pitchFamily="18" charset="0"/>
                          </a:rPr>
                          <m:t>𝒏</m:t>
                        </m:r>
                      </m:sup>
                    </m:sSup>
                    <m:r>
                      <a:rPr lang="en-GB" sz="2000" b="0" i="1" smtClean="0">
                        <a:latin typeface="Cambria Math" panose="02040503050406030204" pitchFamily="18" charset="0"/>
                      </a:rPr>
                      <m:t>=</m:t>
                    </m:r>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m:t>
                        </m:r>
                        <m:sSub>
                          <m:sSubPr>
                            <m:ctrlPr>
                              <a:rPr lang="en-GB" sz="20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𝐱</m:t>
                            </m:r>
                          </m:e>
                          <m:sub>
                            <m:r>
                              <a:rPr lang="en-GB"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n-GB" sz="2000" b="0" i="1" smtClean="0">
                            <a:solidFill>
                              <a:schemeClr val="tx1"/>
                            </a:solidFill>
                            <a:latin typeface="Cambria Math" panose="02040503050406030204" pitchFamily="18" charset="0"/>
                          </a:rPr>
                          <m:t>𝜕</m:t>
                        </m:r>
                        <m:sSub>
                          <m:sSubPr>
                            <m:ctrlPr>
                              <a:rPr lang="en-GB" sz="20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𝐱</m:t>
                            </m:r>
                          </m:e>
                          <m:sub>
                            <m:r>
                              <a:rPr lang="en-GB"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sub>
                        </m:sSub>
                      </m:den>
                    </m:f>
                  </m:oMath>
                </a14:m>
                <a:r>
                  <a:rPr lang="en-US" sz="2000" dirty="0">
                    <a:solidFill>
                      <a:schemeClr val="tx1"/>
                    </a:solidFill>
                  </a:rPr>
                  <a:t> evaluated at </a:t>
                </a:r>
                <a14:m>
                  <m:oMath xmlns:m="http://schemas.openxmlformats.org/officeDocument/2006/math">
                    <m:sSubSup>
                      <m:sSubSupPr>
                        <m:ctrlPr>
                          <a:rPr lang="en-GB"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GB" sz="2000"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𝐱</m:t>
                        </m:r>
                      </m:e>
                      <m:sub>
                        <m:r>
                          <a:rPr lang="en-GB"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sub>
                      <m:sup>
                        <m:r>
                          <a:rPr lang="en-GB"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𝑘</m:t>
                        </m:r>
                      </m:sup>
                    </m:sSubSup>
                  </m:oMath>
                </a14:m>
                <a:r>
                  <a:rPr lang="en-US" sz="2000" dirty="0"/>
                  <a:t>. </a:t>
                </a:r>
                <a:r>
                  <a:rPr lang="en-US" sz="2000" b="1" dirty="0">
                    <a:latin typeface="Cambria Math" panose="02040503050406030204" pitchFamily="18" charset="0"/>
                    <a:ea typeface="Cambria Math" panose="02040503050406030204" pitchFamily="18" charset="0"/>
                  </a:rPr>
                  <a:t>M</a:t>
                </a:r>
                <a:r>
                  <a:rPr lang="en-US" sz="2000" baseline="30000" dirty="0">
                    <a:latin typeface="Cambria Math" panose="02040503050406030204" pitchFamily="18" charset="0"/>
                    <a:ea typeface="Cambria Math" panose="02040503050406030204" pitchFamily="18" charset="0"/>
                  </a:rPr>
                  <a:t>T</a:t>
                </a:r>
                <a:r>
                  <a:rPr lang="en-US" sz="2000" dirty="0">
                    <a:latin typeface="Cambria Math" panose="02040503050406030204" pitchFamily="18" charset="0"/>
                    <a:ea typeface="Cambria Math" panose="02040503050406030204" pitchFamily="18" charset="0"/>
                  </a:rPr>
                  <a:t> </a:t>
                </a:r>
                <a:r>
                  <a:rPr lang="en-US" sz="2000" dirty="0"/>
                  <a:t>is the model adjoint.</a:t>
                </a:r>
              </a:p>
              <a:p>
                <a:endParaRPr lang="en-US" sz="2000" dirty="0"/>
              </a:p>
            </p:txBody>
          </p:sp>
        </mc:Choice>
        <mc:Fallback xmlns="">
          <p:sp>
            <p:nvSpPr>
              <p:cNvPr id="4" name="TextBox 3">
                <a:extLst>
                  <a:ext uri="{FF2B5EF4-FFF2-40B4-BE49-F238E27FC236}">
                    <a16:creationId xmlns:a16="http://schemas.microsoft.com/office/drawing/2014/main" id="{95B79604-3999-6728-8EB2-30132E85F1A9}"/>
                  </a:ext>
                </a:extLst>
              </p:cNvPr>
              <p:cNvSpPr txBox="1">
                <a:spLocks noRot="1" noChangeAspect="1" noMove="1" noResize="1" noEditPoints="1" noAdjustHandles="1" noChangeArrowheads="1" noChangeShapeType="1" noTextEdit="1"/>
              </p:cNvSpPr>
              <p:nvPr/>
            </p:nvSpPr>
            <p:spPr>
              <a:xfrm>
                <a:off x="871442" y="3910577"/>
                <a:ext cx="10449116" cy="2217082"/>
              </a:xfrm>
              <a:prstGeom prst="rect">
                <a:avLst/>
              </a:prstGeom>
              <a:blipFill>
                <a:blip r:embed="rId4"/>
                <a:stretch>
                  <a:fillRect l="-607" t="-6250" r="-485"/>
                </a:stretch>
              </a:blipFill>
            </p:spPr>
            <p:txBody>
              <a:bodyPr/>
              <a:lstStyle/>
              <a:p>
                <a:r>
                  <a:rPr lang="en-US">
                    <a:noFill/>
                  </a:rPr>
                  <a:t> </a:t>
                </a:r>
              </a:p>
            </p:txBody>
          </p:sp>
        </mc:Fallback>
      </mc:AlternateContent>
    </p:spTree>
    <p:extLst>
      <p:ext uri="{BB962C8B-B14F-4D97-AF65-F5344CB8AC3E}">
        <p14:creationId xmlns:p14="http://schemas.microsoft.com/office/powerpoint/2010/main" val="47262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6E79-7FE6-CDD6-8D27-F8DC149C2EEE}"/>
              </a:ext>
            </a:extLst>
          </p:cNvPr>
          <p:cNvSpPr>
            <a:spLocks noGrp="1"/>
          </p:cNvSpPr>
          <p:nvPr>
            <p:ph type="title"/>
          </p:nvPr>
        </p:nvSpPr>
        <p:spPr/>
        <p:txBody>
          <a:bodyPr/>
          <a:lstStyle/>
          <a:p>
            <a:r>
              <a:rPr lang="en-US" dirty="0"/>
              <a:t>Recap aims of DA</a:t>
            </a:r>
          </a:p>
        </p:txBody>
      </p:sp>
      <p:sp>
        <p:nvSpPr>
          <p:cNvPr id="3" name="Content Placeholder 2">
            <a:extLst>
              <a:ext uri="{FF2B5EF4-FFF2-40B4-BE49-F238E27FC236}">
                <a16:creationId xmlns:a16="http://schemas.microsoft.com/office/drawing/2014/main" id="{7D7AEA09-F71E-3B32-F585-AE8C5EAA04E6}"/>
              </a:ext>
            </a:extLst>
          </p:cNvPr>
          <p:cNvSpPr>
            <a:spLocks noGrp="1"/>
          </p:cNvSpPr>
          <p:nvPr>
            <p:ph idx="1"/>
          </p:nvPr>
        </p:nvSpPr>
        <p:spPr>
          <a:xfrm>
            <a:off x="838200" y="1825624"/>
            <a:ext cx="10515600" cy="4530725"/>
          </a:xfrm>
        </p:spPr>
        <p:txBody>
          <a:bodyPr>
            <a:normAutofit fontScale="92500"/>
          </a:bodyPr>
          <a:lstStyle/>
          <a:p>
            <a:pPr marL="0" indent="0">
              <a:buNone/>
            </a:pPr>
            <a:r>
              <a:rPr lang="en-US" sz="2000" dirty="0"/>
              <a:t>The DA problem is to combine </a:t>
            </a:r>
            <a:r>
              <a:rPr lang="en-US" sz="2000" b="1" dirty="0"/>
              <a:t>prior knowledge </a:t>
            </a:r>
            <a:r>
              <a:rPr lang="en-US" sz="2000" dirty="0"/>
              <a:t>and </a:t>
            </a:r>
            <a:r>
              <a:rPr lang="en-US" sz="2000" b="1" dirty="0"/>
              <a:t>relevant observations</a:t>
            </a:r>
            <a:r>
              <a:rPr lang="en-US" sz="2000" dirty="0"/>
              <a:t> to give an </a:t>
            </a:r>
            <a:r>
              <a:rPr lang="en-US" sz="2000" b="1" dirty="0"/>
              <a:t>updated estimate of the state </a:t>
            </a:r>
            <a:r>
              <a:rPr lang="en-US" sz="2000" dirty="0"/>
              <a:t>of the atmosphere/oceans/land surface etc.</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To </a:t>
            </a:r>
            <a:r>
              <a:rPr lang="en-US" sz="2000" b="1" dirty="0"/>
              <a:t>initialize a forecast </a:t>
            </a:r>
            <a:r>
              <a:rPr lang="en-US" sz="2000" dirty="0"/>
              <a:t>– the better the initial conditions the better the forecast.</a:t>
            </a:r>
          </a:p>
          <a:p>
            <a:r>
              <a:rPr lang="en-US" sz="2000" dirty="0"/>
              <a:t>Create </a:t>
            </a:r>
            <a:r>
              <a:rPr lang="en-US" sz="2000" b="1" dirty="0" err="1"/>
              <a:t>reanalyses</a:t>
            </a:r>
            <a:r>
              <a:rPr lang="en-US" sz="2000" dirty="0"/>
              <a:t> to understand the recent past.</a:t>
            </a:r>
          </a:p>
          <a:p>
            <a:r>
              <a:rPr lang="en-US" sz="2000" b="1" dirty="0"/>
              <a:t>Estimate parameters </a:t>
            </a:r>
            <a:r>
              <a:rPr lang="en-US" sz="2000" dirty="0"/>
              <a:t>in the model to give a better understanding of the processes represented.</a:t>
            </a:r>
          </a:p>
          <a:p>
            <a:pPr marL="0" indent="0">
              <a:buNone/>
            </a:pPr>
            <a:endParaRPr lang="en-US" sz="2000" dirty="0"/>
          </a:p>
        </p:txBody>
      </p:sp>
      <p:sp>
        <p:nvSpPr>
          <p:cNvPr id="4" name="Footer Placeholder 3">
            <a:extLst>
              <a:ext uri="{FF2B5EF4-FFF2-40B4-BE49-F238E27FC236}">
                <a16:creationId xmlns:a16="http://schemas.microsoft.com/office/drawing/2014/main" id="{E7AF9344-AFCF-BB34-23CC-8BE2C2CD9732}"/>
              </a:ext>
            </a:extLst>
          </p:cNvPr>
          <p:cNvSpPr>
            <a:spLocks noGrp="1"/>
          </p:cNvSpPr>
          <p:nvPr>
            <p:ph type="ftr" sz="quarter" idx="11"/>
          </p:nvPr>
        </p:nvSpPr>
        <p:spPr/>
        <p:txBody>
          <a:bodyPr/>
          <a:lstStyle/>
          <a:p>
            <a:r>
              <a:rPr lang="en-US"/>
              <a:t>NERC/NCEO/DARC Training course on data assimilation and its interface with machine learning 2025</a:t>
            </a:r>
          </a:p>
        </p:txBody>
      </p:sp>
      <p:grpSp>
        <p:nvGrpSpPr>
          <p:cNvPr id="5" name="Group 4">
            <a:extLst>
              <a:ext uri="{FF2B5EF4-FFF2-40B4-BE49-F238E27FC236}">
                <a16:creationId xmlns:a16="http://schemas.microsoft.com/office/drawing/2014/main" id="{ED2C450C-457C-10B5-99F1-34700938F010}"/>
              </a:ext>
            </a:extLst>
          </p:cNvPr>
          <p:cNvGrpSpPr/>
          <p:nvPr/>
        </p:nvGrpSpPr>
        <p:grpSpPr>
          <a:xfrm>
            <a:off x="2385357" y="2359760"/>
            <a:ext cx="7421286" cy="2778911"/>
            <a:chOff x="2057484" y="276355"/>
            <a:chExt cx="7421286" cy="2778911"/>
          </a:xfrm>
        </p:grpSpPr>
        <p:sp>
          <p:nvSpPr>
            <p:cNvPr id="6" name="TextBox 5">
              <a:extLst>
                <a:ext uri="{FF2B5EF4-FFF2-40B4-BE49-F238E27FC236}">
                  <a16:creationId xmlns:a16="http://schemas.microsoft.com/office/drawing/2014/main" id="{C12F8438-2D48-D08D-CF67-931639787024}"/>
                </a:ext>
              </a:extLst>
            </p:cNvPr>
            <p:cNvSpPr txBox="1">
              <a:spLocks/>
            </p:cNvSpPr>
            <p:nvPr/>
          </p:nvSpPr>
          <p:spPr>
            <a:xfrm>
              <a:off x="2057484" y="376775"/>
              <a:ext cx="5843266" cy="1569660"/>
            </a:xfrm>
            <a:prstGeom prst="rect">
              <a:avLst/>
            </a:prstGeom>
            <a:noFill/>
          </p:spPr>
          <p:txBody>
            <a:bodyPr wrap="none" rtlCol="0">
              <a:spAutoFit/>
            </a:bodyPr>
            <a:lstStyle/>
            <a:p>
              <a:r>
                <a:rPr lang="en-US" sz="4000" dirty="0"/>
                <a:t>DA</a:t>
              </a:r>
              <a:r>
                <a:rPr lang="en-US" sz="9600" dirty="0"/>
                <a:t>(      </a:t>
              </a:r>
              <a:r>
                <a:rPr lang="en-US" sz="4000" dirty="0"/>
                <a:t>,		</a:t>
              </a:r>
              <a:r>
                <a:rPr lang="en-US" sz="9600" dirty="0"/>
                <a:t>)</a:t>
              </a:r>
              <a:r>
                <a:rPr lang="en-US" sz="4000" dirty="0"/>
                <a:t> =  </a:t>
              </a:r>
              <a:r>
                <a:rPr lang="en-US" sz="9600" dirty="0"/>
                <a:t>)=</a:t>
              </a:r>
            </a:p>
          </p:txBody>
        </p:sp>
        <p:pic>
          <p:nvPicPr>
            <p:cNvPr id="7" name="Picture 6">
              <a:extLst>
                <a:ext uri="{FF2B5EF4-FFF2-40B4-BE49-F238E27FC236}">
                  <a16:creationId xmlns:a16="http://schemas.microsoft.com/office/drawing/2014/main" id="{5775FFE7-5CDC-38D9-A4E1-2C868F531C17}"/>
                </a:ext>
              </a:extLst>
            </p:cNvPr>
            <p:cNvPicPr>
              <a:picLocks noChangeAspect="1"/>
            </p:cNvPicPr>
            <p:nvPr/>
          </p:nvPicPr>
          <p:blipFill rotWithShape="1">
            <a:blip r:embed="rId2"/>
            <a:srcRect l="33730" t="53182" r="33357" b="359"/>
            <a:stretch/>
          </p:blipFill>
          <p:spPr>
            <a:xfrm>
              <a:off x="7831021" y="415643"/>
              <a:ext cx="1647749" cy="1570138"/>
            </a:xfrm>
            <a:prstGeom prst="rect">
              <a:avLst/>
            </a:prstGeom>
          </p:spPr>
        </p:pic>
        <p:pic>
          <p:nvPicPr>
            <p:cNvPr id="8" name="Picture 7">
              <a:extLst>
                <a:ext uri="{FF2B5EF4-FFF2-40B4-BE49-F238E27FC236}">
                  <a16:creationId xmlns:a16="http://schemas.microsoft.com/office/drawing/2014/main" id="{7DCA9B11-9DBA-58FA-AA75-DB989C9DD3F3}"/>
                </a:ext>
              </a:extLst>
            </p:cNvPr>
            <p:cNvPicPr>
              <a:picLocks noChangeAspect="1"/>
            </p:cNvPicPr>
            <p:nvPr/>
          </p:nvPicPr>
          <p:blipFill rotWithShape="1">
            <a:blip r:embed="rId2"/>
            <a:srcRect l="64127" b="46760"/>
            <a:stretch/>
          </p:blipFill>
          <p:spPr>
            <a:xfrm>
              <a:off x="3234860" y="276355"/>
              <a:ext cx="1632732" cy="1635741"/>
            </a:xfrm>
            <a:prstGeom prst="rect">
              <a:avLst/>
            </a:prstGeom>
          </p:spPr>
        </p:pic>
        <p:pic>
          <p:nvPicPr>
            <p:cNvPr id="9" name="Picture 8">
              <a:extLst>
                <a:ext uri="{FF2B5EF4-FFF2-40B4-BE49-F238E27FC236}">
                  <a16:creationId xmlns:a16="http://schemas.microsoft.com/office/drawing/2014/main" id="{C4F70300-5020-5B9C-4E9D-3B0729E57CAA}"/>
                </a:ext>
              </a:extLst>
            </p:cNvPr>
            <p:cNvPicPr>
              <a:picLocks noChangeAspect="1"/>
            </p:cNvPicPr>
            <p:nvPr/>
          </p:nvPicPr>
          <p:blipFill rotWithShape="1">
            <a:blip r:embed="rId2"/>
            <a:srcRect t="4104" r="64320" b="44983"/>
            <a:stretch/>
          </p:blipFill>
          <p:spPr>
            <a:xfrm>
              <a:off x="4946175" y="392341"/>
              <a:ext cx="1623923" cy="1564252"/>
            </a:xfrm>
            <a:prstGeom prst="rect">
              <a:avLst/>
            </a:prstGeom>
          </p:spPr>
        </p:pic>
        <p:sp>
          <p:nvSpPr>
            <p:cNvPr id="10" name="TextBox 9">
              <a:extLst>
                <a:ext uri="{FF2B5EF4-FFF2-40B4-BE49-F238E27FC236}">
                  <a16:creationId xmlns:a16="http://schemas.microsoft.com/office/drawing/2014/main" id="{BC985897-B746-0FE1-12D2-5AC38D73B55F}"/>
                </a:ext>
              </a:extLst>
            </p:cNvPr>
            <p:cNvSpPr txBox="1"/>
            <p:nvPr/>
          </p:nvSpPr>
          <p:spPr>
            <a:xfrm>
              <a:off x="3234859" y="1933569"/>
              <a:ext cx="1632733" cy="1077218"/>
            </a:xfrm>
            <a:prstGeom prst="rect">
              <a:avLst/>
            </a:prstGeom>
            <a:noFill/>
          </p:spPr>
          <p:txBody>
            <a:bodyPr wrap="square" rtlCol="0">
              <a:spAutoFit/>
            </a:bodyPr>
            <a:lstStyle/>
            <a:p>
              <a:r>
                <a:rPr lang="en-US" sz="1600" dirty="0"/>
                <a:t>The prior e.g. </a:t>
              </a:r>
              <a:r>
                <a:rPr lang="en-US" sz="1600" dirty="0" err="1"/>
                <a:t>discretised</a:t>
              </a:r>
              <a:r>
                <a:rPr lang="en-US" sz="1600" dirty="0"/>
                <a:t> model and uncertainties</a:t>
              </a:r>
            </a:p>
          </p:txBody>
        </p:sp>
        <p:sp>
          <p:nvSpPr>
            <p:cNvPr id="11" name="TextBox 10">
              <a:extLst>
                <a:ext uri="{FF2B5EF4-FFF2-40B4-BE49-F238E27FC236}">
                  <a16:creationId xmlns:a16="http://schemas.microsoft.com/office/drawing/2014/main" id="{6AF4DFE6-44D6-32CB-225A-E977C8AD0732}"/>
                </a:ext>
              </a:extLst>
            </p:cNvPr>
            <p:cNvSpPr txBox="1"/>
            <p:nvPr/>
          </p:nvSpPr>
          <p:spPr>
            <a:xfrm>
              <a:off x="5134411" y="2030606"/>
              <a:ext cx="1463564" cy="830997"/>
            </a:xfrm>
            <a:prstGeom prst="rect">
              <a:avLst/>
            </a:prstGeom>
            <a:noFill/>
          </p:spPr>
          <p:txBody>
            <a:bodyPr wrap="square" rtlCol="0">
              <a:spAutoFit/>
            </a:bodyPr>
            <a:lstStyle/>
            <a:p>
              <a:pPr algn="ctr"/>
              <a:r>
                <a:rPr lang="en-US" sz="1600" dirty="0"/>
                <a:t>Observations and uncertainties</a:t>
              </a:r>
            </a:p>
          </p:txBody>
        </p:sp>
        <p:sp>
          <p:nvSpPr>
            <p:cNvPr id="12" name="TextBox 11">
              <a:extLst>
                <a:ext uri="{FF2B5EF4-FFF2-40B4-BE49-F238E27FC236}">
                  <a16:creationId xmlns:a16="http://schemas.microsoft.com/office/drawing/2014/main" id="{4C14BCB2-D69A-CB07-B01B-4E4DBAD7DAD4}"/>
                </a:ext>
              </a:extLst>
            </p:cNvPr>
            <p:cNvSpPr txBox="1"/>
            <p:nvPr/>
          </p:nvSpPr>
          <p:spPr>
            <a:xfrm>
              <a:off x="7900750" y="1978048"/>
              <a:ext cx="1316436" cy="1077218"/>
            </a:xfrm>
            <a:prstGeom prst="rect">
              <a:avLst/>
            </a:prstGeom>
            <a:noFill/>
          </p:spPr>
          <p:txBody>
            <a:bodyPr wrap="square" rtlCol="0">
              <a:spAutoFit/>
            </a:bodyPr>
            <a:lstStyle/>
            <a:p>
              <a:pPr algn="ctr"/>
              <a:r>
                <a:rPr lang="en-US" sz="1600" dirty="0"/>
                <a:t>Updated estimate e.g. </a:t>
              </a:r>
              <a:r>
                <a:rPr lang="en-US" sz="1600" dirty="0" err="1"/>
                <a:t>discretised</a:t>
              </a:r>
              <a:r>
                <a:rPr lang="en-US" sz="1600" dirty="0"/>
                <a:t> analysis</a:t>
              </a:r>
            </a:p>
          </p:txBody>
        </p:sp>
      </p:grpSp>
    </p:spTree>
    <p:extLst>
      <p:ext uri="{BB962C8B-B14F-4D97-AF65-F5344CB8AC3E}">
        <p14:creationId xmlns:p14="http://schemas.microsoft.com/office/powerpoint/2010/main" val="276445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1B20-47F6-FA42-A76E-1688599725A1}"/>
              </a:ext>
            </a:extLst>
          </p:cNvPr>
          <p:cNvSpPr>
            <a:spLocks noGrp="1"/>
          </p:cNvSpPr>
          <p:nvPr>
            <p:ph type="title"/>
          </p:nvPr>
        </p:nvSpPr>
        <p:spPr/>
        <p:txBody>
          <a:bodyPr/>
          <a:lstStyle/>
          <a:p>
            <a:r>
              <a:rPr lang="en-US" dirty="0"/>
              <a:t>An alternative approach </a:t>
            </a:r>
          </a:p>
        </p:txBody>
      </p:sp>
      <p:sp>
        <p:nvSpPr>
          <p:cNvPr id="3" name="Content Placeholder 2">
            <a:extLst>
              <a:ext uri="{FF2B5EF4-FFF2-40B4-BE49-F238E27FC236}">
                <a16:creationId xmlns:a16="http://schemas.microsoft.com/office/drawing/2014/main" id="{B695DB16-B4FA-3F45-BF55-F99887F33C9E}"/>
              </a:ext>
            </a:extLst>
          </p:cNvPr>
          <p:cNvSpPr>
            <a:spLocks noGrp="1"/>
          </p:cNvSpPr>
          <p:nvPr>
            <p:ph idx="1"/>
          </p:nvPr>
        </p:nvSpPr>
        <p:spPr/>
        <p:txBody>
          <a:bodyPr>
            <a:normAutofit/>
          </a:bodyPr>
          <a:lstStyle/>
          <a:p>
            <a:pPr marL="0" indent="0">
              <a:buNone/>
            </a:pPr>
            <a:r>
              <a:rPr lang="en-US" sz="2400" dirty="0"/>
              <a:t>A major disadvantage of variational techniques is that </a:t>
            </a:r>
            <a:r>
              <a:rPr lang="en-US" sz="2400" b="1" dirty="0">
                <a:latin typeface="Times New Roman" panose="02020603050405020304" pitchFamily="18" charset="0"/>
                <a:cs typeface="Times New Roman" panose="02020603050405020304" pitchFamily="18" charset="0"/>
              </a:rPr>
              <a:t>B</a:t>
            </a:r>
            <a:r>
              <a:rPr lang="en-US" sz="2400" dirty="0"/>
              <a:t> is generally not updated on each assimilation cycle. In variational DA </a:t>
            </a:r>
            <a:r>
              <a:rPr lang="en-US" sz="2400" b="1" dirty="0">
                <a:latin typeface="Times New Roman" panose="02020603050405020304" pitchFamily="18" charset="0"/>
                <a:cs typeface="Times New Roman" panose="02020603050405020304" pitchFamily="18" charset="0"/>
              </a:rPr>
              <a:t>B</a:t>
            </a:r>
            <a:r>
              <a:rPr lang="en-US" sz="2400" dirty="0"/>
              <a:t> is only designed to represent a climatological estimate of the error covariances. However, the errors can be highly flow-dependent.</a:t>
            </a:r>
          </a:p>
          <a:p>
            <a:pPr marL="0" indent="0">
              <a:buNone/>
            </a:pPr>
            <a:r>
              <a:rPr lang="en-US" sz="2400" dirty="0"/>
              <a:t>This has motivated the development of the Ensemble Kalman Filter (</a:t>
            </a:r>
            <a:r>
              <a:rPr lang="en-US" sz="2400" dirty="0" err="1"/>
              <a:t>EnKF</a:t>
            </a:r>
            <a:r>
              <a:rPr lang="en-US" sz="2400" dirty="0"/>
              <a:t>).</a:t>
            </a:r>
          </a:p>
          <a:p>
            <a:pPr marL="0" indent="0">
              <a:buNone/>
            </a:pPr>
            <a:r>
              <a:rPr lang="en-US" sz="2400" dirty="0"/>
              <a:t>The </a:t>
            </a:r>
            <a:r>
              <a:rPr lang="en-US" sz="2400" dirty="0" err="1"/>
              <a:t>EnKF</a:t>
            </a:r>
            <a:r>
              <a:rPr lang="en-US" sz="2400" dirty="0"/>
              <a:t> also based on linear/Gaussian theory so is a retractable method for large systems.</a:t>
            </a:r>
          </a:p>
          <a:p>
            <a:pPr marL="0" indent="0">
              <a:buNone/>
            </a:pPr>
            <a:r>
              <a:rPr lang="en-US" sz="2400" dirty="0"/>
              <a:t>Unlike Var the </a:t>
            </a:r>
            <a:r>
              <a:rPr lang="en-US" sz="2400" dirty="0" err="1"/>
              <a:t>EnKF</a:t>
            </a:r>
            <a:r>
              <a:rPr lang="en-US" sz="2400" dirty="0"/>
              <a:t> represents </a:t>
            </a:r>
            <a:r>
              <a:rPr lang="en-US" sz="2400" b="1" dirty="0">
                <a:latin typeface="Times New Roman" panose="02020603050405020304" pitchFamily="18" charset="0"/>
                <a:cs typeface="Times New Roman" panose="02020603050405020304" pitchFamily="18" charset="0"/>
              </a:rPr>
              <a:t>B</a:t>
            </a:r>
            <a:r>
              <a:rPr lang="en-US" sz="2400" dirty="0"/>
              <a:t> using an ensemble (and calls it </a:t>
            </a:r>
            <a:r>
              <a:rPr lang="en-US" sz="2400" b="1" dirty="0" err="1">
                <a:latin typeface="Times New Roman" panose="02020603050405020304" pitchFamily="18" charset="0"/>
                <a:cs typeface="Times New Roman" panose="02020603050405020304" pitchFamily="18" charset="0"/>
              </a:rPr>
              <a:t>P</a:t>
            </a:r>
            <a:r>
              <a:rPr lang="en-US" sz="2400" baseline="30000" dirty="0" err="1">
                <a:latin typeface="Times New Roman" panose="02020603050405020304" pitchFamily="18" charset="0"/>
                <a:cs typeface="Times New Roman" panose="02020603050405020304" pitchFamily="18" charset="0"/>
              </a:rPr>
              <a:t>f</a:t>
            </a:r>
            <a:r>
              <a:rPr lang="en-US" sz="2400" dirty="0"/>
              <a:t>).</a:t>
            </a:r>
          </a:p>
        </p:txBody>
      </p:sp>
      <p:sp>
        <p:nvSpPr>
          <p:cNvPr id="5" name="Slide Number Placeholder 4">
            <a:extLst>
              <a:ext uri="{FF2B5EF4-FFF2-40B4-BE49-F238E27FC236}">
                <a16:creationId xmlns:a16="http://schemas.microsoft.com/office/drawing/2014/main" id="{09E9D9D7-4B03-554D-B710-1DAF5453104A}"/>
              </a:ext>
            </a:extLst>
          </p:cNvPr>
          <p:cNvSpPr>
            <a:spLocks noGrp="1"/>
          </p:cNvSpPr>
          <p:nvPr>
            <p:ph type="sldNum" sz="quarter" idx="12"/>
          </p:nvPr>
        </p:nvSpPr>
        <p:spPr/>
        <p:txBody>
          <a:bodyPr/>
          <a:lstStyle/>
          <a:p>
            <a:fld id="{9D9943AA-5528-6B44-A36B-5DECA1CB7493}" type="slidenum">
              <a:rPr lang="en-US" smtClean="0"/>
              <a:t>30</a:t>
            </a:fld>
            <a:endParaRPr lang="en-US"/>
          </a:p>
        </p:txBody>
      </p:sp>
    </p:spTree>
    <p:extLst>
      <p:ext uri="{BB962C8B-B14F-4D97-AF65-F5344CB8AC3E}">
        <p14:creationId xmlns:p14="http://schemas.microsoft.com/office/powerpoint/2010/main" val="408859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ensemble Kalman filter (</a:t>
            </a:r>
            <a:r>
              <a:rPr lang="en-US" dirty="0" err="1"/>
              <a:t>EnKF</a:t>
            </a:r>
            <a:r>
              <a:rPr lang="en-US" dirty="0"/>
              <a:t>)</a:t>
            </a:r>
            <a:endParaRPr lang="en-GB" dirty="0"/>
          </a:p>
        </p:txBody>
      </p:sp>
      <p:sp>
        <p:nvSpPr>
          <p:cNvPr id="3" name="Content Placeholder 2"/>
          <p:cNvSpPr>
            <a:spLocks noGrp="1"/>
          </p:cNvSpPr>
          <p:nvPr>
            <p:ph idx="1"/>
          </p:nvPr>
        </p:nvSpPr>
        <p:spPr/>
        <p:txBody>
          <a:bodyPr>
            <a:normAutofit/>
          </a:bodyPr>
          <a:lstStyle/>
          <a:p>
            <a:pPr marL="0" indent="0">
              <a:buNone/>
            </a:pPr>
            <a:r>
              <a:rPr lang="en-US" sz="2000" dirty="0"/>
              <a:t>The </a:t>
            </a:r>
            <a:r>
              <a:rPr lang="en-US" sz="2000" dirty="0" err="1"/>
              <a:t>EnKF</a:t>
            </a:r>
            <a:r>
              <a:rPr lang="en-US" sz="2000" dirty="0"/>
              <a:t> (</a:t>
            </a:r>
            <a:r>
              <a:rPr lang="en-US" sz="2000" dirty="0" err="1"/>
              <a:t>Evensen</a:t>
            </a:r>
            <a:r>
              <a:rPr lang="en-US" sz="2000" dirty="0"/>
              <a:t> 1994) merges KF theory with Monte Carlo estimation methods</a:t>
            </a:r>
          </a:p>
        </p:txBody>
      </p:sp>
      <p:sp>
        <p:nvSpPr>
          <p:cNvPr id="17" name="Slide Number Placeholder 16"/>
          <p:cNvSpPr>
            <a:spLocks noGrp="1"/>
          </p:cNvSpPr>
          <p:nvPr>
            <p:ph type="sldNum" sz="quarter" idx="12"/>
          </p:nvPr>
        </p:nvSpPr>
        <p:spPr/>
        <p:txBody>
          <a:bodyPr/>
          <a:lstStyle/>
          <a:p>
            <a:fld id="{F818648B-E871-4B0D-BA98-B0E2A91AD4E4}" type="slidenum">
              <a:rPr lang="en-GB" smtClean="0"/>
              <a:pPr/>
              <a:t>31</a:t>
            </a:fld>
            <a:endParaRPr lang="en-GB"/>
          </a:p>
        </p:txBody>
      </p:sp>
      <p:grpSp>
        <p:nvGrpSpPr>
          <p:cNvPr id="19" name="Group 18">
            <a:extLst>
              <a:ext uri="{FF2B5EF4-FFF2-40B4-BE49-F238E27FC236}">
                <a16:creationId xmlns:a16="http://schemas.microsoft.com/office/drawing/2014/main" id="{86A6B22F-F800-C218-0801-A6B71778D24C}"/>
              </a:ext>
            </a:extLst>
          </p:cNvPr>
          <p:cNvGrpSpPr/>
          <p:nvPr/>
        </p:nvGrpSpPr>
        <p:grpSpPr>
          <a:xfrm>
            <a:off x="2280063" y="2571109"/>
            <a:ext cx="7010844" cy="3935011"/>
            <a:chOff x="2665784" y="3923764"/>
            <a:chExt cx="5734473" cy="2457564"/>
          </a:xfrm>
        </p:grpSpPr>
        <p:sp>
          <p:nvSpPr>
            <p:cNvPr id="37" name="TextBox 36"/>
            <p:cNvSpPr txBox="1"/>
            <p:nvPr/>
          </p:nvSpPr>
          <p:spPr>
            <a:xfrm>
              <a:off x="4499774" y="5013176"/>
              <a:ext cx="300082" cy="369332"/>
            </a:xfrm>
            <a:prstGeom prst="rect">
              <a:avLst/>
            </a:prstGeom>
            <a:noFill/>
          </p:spPr>
          <p:txBody>
            <a:bodyPr wrap="none" rtlCol="0">
              <a:spAutoFit/>
            </a:bodyPr>
            <a:lstStyle/>
            <a:p>
              <a:r>
                <a:rPr lang="en-US" dirty="0"/>
                <a:t>*</a:t>
              </a:r>
              <a:endParaRPr lang="en-GB" dirty="0"/>
            </a:p>
          </p:txBody>
        </p:sp>
        <p:sp>
          <p:nvSpPr>
            <p:cNvPr id="38" name="TextBox 37"/>
            <p:cNvSpPr txBox="1"/>
            <p:nvPr/>
          </p:nvSpPr>
          <p:spPr>
            <a:xfrm>
              <a:off x="3779694" y="5147900"/>
              <a:ext cx="300082" cy="369332"/>
            </a:xfrm>
            <a:prstGeom prst="rect">
              <a:avLst/>
            </a:prstGeom>
            <a:noFill/>
          </p:spPr>
          <p:txBody>
            <a:bodyPr wrap="none" rtlCol="0">
              <a:spAutoFit/>
            </a:bodyPr>
            <a:lstStyle/>
            <a:p>
              <a:r>
                <a:rPr lang="en-US" dirty="0"/>
                <a:t>*</a:t>
              </a:r>
              <a:endParaRPr lang="en-GB" dirty="0"/>
            </a:p>
          </p:txBody>
        </p:sp>
        <p:sp>
          <p:nvSpPr>
            <p:cNvPr id="39" name="TextBox 38"/>
            <p:cNvSpPr txBox="1"/>
            <p:nvPr/>
          </p:nvSpPr>
          <p:spPr>
            <a:xfrm>
              <a:off x="5231904" y="4581128"/>
              <a:ext cx="300082" cy="369332"/>
            </a:xfrm>
            <a:prstGeom prst="rect">
              <a:avLst/>
            </a:prstGeom>
            <a:noFill/>
          </p:spPr>
          <p:txBody>
            <a:bodyPr wrap="none" rtlCol="0">
              <a:spAutoFit/>
            </a:bodyPr>
            <a:lstStyle/>
            <a:p>
              <a:r>
                <a:rPr lang="en-US" dirty="0"/>
                <a:t>*</a:t>
              </a:r>
              <a:endParaRPr lang="en-GB" dirty="0"/>
            </a:p>
          </p:txBody>
        </p:sp>
        <p:sp>
          <p:nvSpPr>
            <p:cNvPr id="40" name="TextBox 39"/>
            <p:cNvSpPr txBox="1"/>
            <p:nvPr/>
          </p:nvSpPr>
          <p:spPr>
            <a:xfrm>
              <a:off x="6660014" y="5440840"/>
              <a:ext cx="300082" cy="369332"/>
            </a:xfrm>
            <a:prstGeom prst="rect">
              <a:avLst/>
            </a:prstGeom>
            <a:noFill/>
          </p:spPr>
          <p:txBody>
            <a:bodyPr wrap="none" rtlCol="0">
              <a:spAutoFit/>
            </a:bodyPr>
            <a:lstStyle/>
            <a:p>
              <a:r>
                <a:rPr lang="en-US" dirty="0"/>
                <a:t>*</a:t>
              </a:r>
              <a:endParaRPr lang="en-GB" dirty="0"/>
            </a:p>
          </p:txBody>
        </p:sp>
        <p:sp>
          <p:nvSpPr>
            <p:cNvPr id="41" name="TextBox 40"/>
            <p:cNvSpPr txBox="1"/>
            <p:nvPr/>
          </p:nvSpPr>
          <p:spPr>
            <a:xfrm>
              <a:off x="5939934" y="4365104"/>
              <a:ext cx="300082" cy="369332"/>
            </a:xfrm>
            <a:prstGeom prst="rect">
              <a:avLst/>
            </a:prstGeom>
            <a:noFill/>
          </p:spPr>
          <p:txBody>
            <a:bodyPr wrap="none" rtlCol="0">
              <a:spAutoFit/>
            </a:bodyPr>
            <a:lstStyle/>
            <a:p>
              <a:r>
                <a:rPr lang="en-US" dirty="0"/>
                <a:t>*</a:t>
              </a:r>
              <a:endParaRPr lang="en-GB" dirty="0"/>
            </a:p>
          </p:txBody>
        </p:sp>
        <p:cxnSp>
          <p:nvCxnSpPr>
            <p:cNvPr id="42" name="Straight Connector 41"/>
            <p:cNvCxnSpPr/>
            <p:nvPr/>
          </p:nvCxnSpPr>
          <p:spPr>
            <a:xfrm flipV="1">
              <a:off x="6816080" y="3933056"/>
              <a:ext cx="0" cy="2160240"/>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4538020" y="5027944"/>
              <a:ext cx="224026" cy="288032"/>
              <a:chOff x="793294" y="980728"/>
              <a:chExt cx="224026" cy="288032"/>
            </a:xfrm>
          </p:grpSpPr>
          <p:cxnSp>
            <p:nvCxnSpPr>
              <p:cNvPr id="44" name="Straight Connector 43"/>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273050" y="4581128"/>
              <a:ext cx="224026" cy="288032"/>
              <a:chOff x="793294" y="980728"/>
              <a:chExt cx="224026" cy="288032"/>
            </a:xfrm>
          </p:grpSpPr>
          <p:cxnSp>
            <p:nvCxnSpPr>
              <p:cNvPr id="48" name="Straight Connector 47"/>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981700" y="4365104"/>
              <a:ext cx="224026" cy="288032"/>
              <a:chOff x="793294" y="980728"/>
              <a:chExt cx="224026" cy="288032"/>
            </a:xfrm>
          </p:grpSpPr>
          <p:cxnSp>
            <p:nvCxnSpPr>
              <p:cNvPr id="52" name="Straight Connector 51"/>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701780" y="5445224"/>
              <a:ext cx="224026" cy="288032"/>
              <a:chOff x="793294" y="980728"/>
              <a:chExt cx="224026" cy="288032"/>
            </a:xfrm>
          </p:grpSpPr>
          <p:cxnSp>
            <p:nvCxnSpPr>
              <p:cNvPr id="56" name="Straight Connector 55"/>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flipV="1">
              <a:off x="2999656" y="4355812"/>
              <a:ext cx="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999656" y="6084004"/>
              <a:ext cx="540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85986" y="6011996"/>
              <a:ext cx="614271" cy="369332"/>
            </a:xfrm>
            <a:prstGeom prst="rect">
              <a:avLst/>
            </a:prstGeom>
            <a:noFill/>
          </p:spPr>
          <p:txBody>
            <a:bodyPr wrap="none" rtlCol="0">
              <a:spAutoFit/>
            </a:bodyPr>
            <a:lstStyle/>
            <a:p>
              <a:r>
                <a:rPr lang="en-US" dirty="0"/>
                <a:t>time</a:t>
              </a:r>
              <a:endParaRPr lang="en-GB" dirty="0"/>
            </a:p>
          </p:txBody>
        </p:sp>
        <p:sp>
          <p:nvSpPr>
            <p:cNvPr id="7" name="TextBox 6"/>
            <p:cNvSpPr txBox="1"/>
            <p:nvPr/>
          </p:nvSpPr>
          <p:spPr>
            <a:xfrm>
              <a:off x="2665784" y="5003884"/>
              <a:ext cx="364202" cy="369332"/>
            </a:xfrm>
            <a:prstGeom prst="rect">
              <a:avLst/>
            </a:prstGeom>
            <a:noFill/>
          </p:spPr>
          <p:txBody>
            <a:bodyPr wrap="none" rtlCol="0">
              <a:spAutoFit/>
            </a:bodyPr>
            <a:lstStyle/>
            <a:p>
              <a:r>
                <a:rPr lang="en-US" dirty="0" err="1"/>
                <a:t>x</a:t>
              </a:r>
              <a:r>
                <a:rPr lang="en-US" baseline="-25000" dirty="0" err="1"/>
                <a:t>b</a:t>
              </a:r>
              <a:endParaRPr lang="en-GB" baseline="-25000" dirty="0"/>
            </a:p>
          </p:txBody>
        </p:sp>
        <p:cxnSp>
          <p:nvCxnSpPr>
            <p:cNvPr id="8" name="Straight Connector 7"/>
            <p:cNvCxnSpPr/>
            <p:nvPr/>
          </p:nvCxnSpPr>
          <p:spPr>
            <a:xfrm flipV="1">
              <a:off x="6816080" y="3923764"/>
              <a:ext cx="0" cy="216024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6816090" y="5356676"/>
              <a:ext cx="1440180" cy="426720"/>
            </a:xfrm>
            <a:custGeom>
              <a:avLst/>
              <a:gdLst>
                <a:gd name="connsiteX0" fmla="*/ 0 w 1440180"/>
                <a:gd name="connsiteY0" fmla="*/ 60960 h 426720"/>
                <a:gd name="connsiteX1" fmla="*/ 457200 w 1440180"/>
                <a:gd name="connsiteY1" fmla="*/ 198120 h 426720"/>
                <a:gd name="connsiteX2" fmla="*/ 914400 w 1440180"/>
                <a:gd name="connsiteY2" fmla="*/ 38100 h 426720"/>
                <a:gd name="connsiteX3" fmla="*/ 1440180 w 1440180"/>
                <a:gd name="connsiteY3" fmla="*/ 426720 h 426720"/>
              </a:gdLst>
              <a:ahLst/>
              <a:cxnLst>
                <a:cxn ang="0">
                  <a:pos x="connsiteX0" y="connsiteY0"/>
                </a:cxn>
                <a:cxn ang="0">
                  <a:pos x="connsiteX1" y="connsiteY1"/>
                </a:cxn>
                <a:cxn ang="0">
                  <a:pos x="connsiteX2" y="connsiteY2"/>
                </a:cxn>
                <a:cxn ang="0">
                  <a:pos x="connsiteX3" y="connsiteY3"/>
                </a:cxn>
              </a:cxnLst>
              <a:rect l="l" t="t" r="r" b="b"/>
              <a:pathLst>
                <a:path w="1440180" h="426720">
                  <a:moveTo>
                    <a:pt x="0" y="60960"/>
                  </a:moveTo>
                  <a:cubicBezTo>
                    <a:pt x="152400" y="131445"/>
                    <a:pt x="304800" y="201930"/>
                    <a:pt x="457200" y="198120"/>
                  </a:cubicBezTo>
                  <a:cubicBezTo>
                    <a:pt x="609600" y="194310"/>
                    <a:pt x="750570" y="0"/>
                    <a:pt x="914400" y="38100"/>
                  </a:cubicBezTo>
                  <a:cubicBezTo>
                    <a:pt x="1078230" y="76200"/>
                    <a:pt x="1259205" y="251460"/>
                    <a:pt x="1440180" y="426720"/>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3" name="Group 12"/>
            <p:cNvGrpSpPr/>
            <p:nvPr/>
          </p:nvGrpSpPr>
          <p:grpSpPr>
            <a:xfrm>
              <a:off x="3814604" y="5159240"/>
              <a:ext cx="224026" cy="288032"/>
              <a:chOff x="793294" y="980728"/>
              <a:chExt cx="224026" cy="288032"/>
            </a:xfrm>
          </p:grpSpPr>
          <p:cxnSp>
            <p:nvCxnSpPr>
              <p:cNvPr id="14" name="Straight Connector 13"/>
              <p:cNvCxnSpPr/>
              <p:nvPr/>
            </p:nvCxnSpPr>
            <p:spPr>
              <a:xfrm>
                <a:off x="899592" y="98072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3294" y="9807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1296" y="126876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909362" y="5219908"/>
              <a:ext cx="196210" cy="135632"/>
              <a:chOff x="793294" y="980728"/>
              <a:chExt cx="224026" cy="288032"/>
            </a:xfrm>
          </p:grpSpPr>
          <p:cxnSp>
            <p:nvCxnSpPr>
              <p:cNvPr id="34" name="Straight Connector 33"/>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9" name="Freeform 98"/>
            <p:cNvSpPr/>
            <p:nvPr/>
          </p:nvSpPr>
          <p:spPr>
            <a:xfrm>
              <a:off x="2998470" y="4652010"/>
              <a:ext cx="914400" cy="628650"/>
            </a:xfrm>
            <a:custGeom>
              <a:avLst/>
              <a:gdLst>
                <a:gd name="connsiteX0" fmla="*/ 0 w 914400"/>
                <a:gd name="connsiteY0" fmla="*/ 628650 h 628650"/>
                <a:gd name="connsiteX1" fmla="*/ 297180 w 914400"/>
                <a:gd name="connsiteY1" fmla="*/ 525780 h 628650"/>
                <a:gd name="connsiteX2" fmla="*/ 388620 w 914400"/>
                <a:gd name="connsiteY2" fmla="*/ 251460 h 628650"/>
                <a:gd name="connsiteX3" fmla="*/ 697230 w 914400"/>
                <a:gd name="connsiteY3" fmla="*/ 114300 h 628650"/>
                <a:gd name="connsiteX4" fmla="*/ 914400 w 9144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628650">
                  <a:moveTo>
                    <a:pt x="0" y="628650"/>
                  </a:moveTo>
                  <a:cubicBezTo>
                    <a:pt x="116205" y="608647"/>
                    <a:pt x="232410" y="588645"/>
                    <a:pt x="297180" y="525780"/>
                  </a:cubicBezTo>
                  <a:cubicBezTo>
                    <a:pt x="361950" y="462915"/>
                    <a:pt x="321945" y="320040"/>
                    <a:pt x="388620" y="251460"/>
                  </a:cubicBezTo>
                  <a:cubicBezTo>
                    <a:pt x="455295" y="182880"/>
                    <a:pt x="609600" y="156210"/>
                    <a:pt x="697230" y="114300"/>
                  </a:cubicBezTo>
                  <a:cubicBezTo>
                    <a:pt x="784860" y="72390"/>
                    <a:pt x="849630" y="36195"/>
                    <a:pt x="9144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2964180" y="4812030"/>
              <a:ext cx="925830" cy="491490"/>
            </a:xfrm>
            <a:custGeom>
              <a:avLst/>
              <a:gdLst>
                <a:gd name="connsiteX0" fmla="*/ 0 w 925830"/>
                <a:gd name="connsiteY0" fmla="*/ 491490 h 491490"/>
                <a:gd name="connsiteX1" fmla="*/ 354330 w 925830"/>
                <a:gd name="connsiteY1" fmla="*/ 434340 h 491490"/>
                <a:gd name="connsiteX2" fmla="*/ 468630 w 925830"/>
                <a:gd name="connsiteY2" fmla="*/ 182880 h 491490"/>
                <a:gd name="connsiteX3" fmla="*/ 708660 w 925830"/>
                <a:gd name="connsiteY3" fmla="*/ 34290 h 491490"/>
                <a:gd name="connsiteX4" fmla="*/ 925830 w 925830"/>
                <a:gd name="connsiteY4" fmla="*/ 0 h 49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830" h="491490">
                  <a:moveTo>
                    <a:pt x="0" y="491490"/>
                  </a:moveTo>
                  <a:cubicBezTo>
                    <a:pt x="138112" y="488632"/>
                    <a:pt x="276225" y="485775"/>
                    <a:pt x="354330" y="434340"/>
                  </a:cubicBezTo>
                  <a:cubicBezTo>
                    <a:pt x="432435" y="382905"/>
                    <a:pt x="409575" y="249555"/>
                    <a:pt x="468630" y="182880"/>
                  </a:cubicBezTo>
                  <a:cubicBezTo>
                    <a:pt x="527685" y="116205"/>
                    <a:pt x="632460" y="64770"/>
                    <a:pt x="708660" y="34290"/>
                  </a:cubicBezTo>
                  <a:cubicBezTo>
                    <a:pt x="784860" y="3810"/>
                    <a:pt x="855345" y="1905"/>
                    <a:pt x="92583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2998470" y="4732020"/>
              <a:ext cx="914400" cy="560070"/>
            </a:xfrm>
            <a:custGeom>
              <a:avLst/>
              <a:gdLst>
                <a:gd name="connsiteX0" fmla="*/ 0 w 914400"/>
                <a:gd name="connsiteY0" fmla="*/ 560070 h 560070"/>
                <a:gd name="connsiteX1" fmla="*/ 400050 w 914400"/>
                <a:gd name="connsiteY1" fmla="*/ 468630 h 560070"/>
                <a:gd name="connsiteX2" fmla="*/ 457200 w 914400"/>
                <a:gd name="connsiteY2" fmla="*/ 182880 h 560070"/>
                <a:gd name="connsiteX3" fmla="*/ 742950 w 914400"/>
                <a:gd name="connsiteY3" fmla="*/ 57150 h 560070"/>
                <a:gd name="connsiteX4" fmla="*/ 914400 w 914400"/>
                <a:gd name="connsiteY4" fmla="*/ 0 h 5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560070">
                  <a:moveTo>
                    <a:pt x="0" y="560070"/>
                  </a:moveTo>
                  <a:cubicBezTo>
                    <a:pt x="161925" y="545782"/>
                    <a:pt x="323850" y="531495"/>
                    <a:pt x="400050" y="468630"/>
                  </a:cubicBezTo>
                  <a:cubicBezTo>
                    <a:pt x="476250" y="405765"/>
                    <a:pt x="400050" y="251460"/>
                    <a:pt x="457200" y="182880"/>
                  </a:cubicBezTo>
                  <a:cubicBezTo>
                    <a:pt x="514350" y="114300"/>
                    <a:pt x="666750" y="87630"/>
                    <a:pt x="742950" y="57150"/>
                  </a:cubicBezTo>
                  <a:cubicBezTo>
                    <a:pt x="819150" y="26670"/>
                    <a:pt x="866775" y="13335"/>
                    <a:pt x="9144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3912870" y="4886326"/>
              <a:ext cx="708660" cy="272415"/>
            </a:xfrm>
            <a:custGeom>
              <a:avLst/>
              <a:gdLst>
                <a:gd name="connsiteX0" fmla="*/ 0 w 708660"/>
                <a:gd name="connsiteY0" fmla="*/ 200025 h 272415"/>
                <a:gd name="connsiteX1" fmla="*/ 365760 w 708660"/>
                <a:gd name="connsiteY1" fmla="*/ 245745 h 272415"/>
                <a:gd name="connsiteX2" fmla="*/ 537210 w 708660"/>
                <a:gd name="connsiteY2" fmla="*/ 40005 h 272415"/>
                <a:gd name="connsiteX3" fmla="*/ 708660 w 708660"/>
                <a:gd name="connsiteY3" fmla="*/ 5715 h 272415"/>
              </a:gdLst>
              <a:ahLst/>
              <a:cxnLst>
                <a:cxn ang="0">
                  <a:pos x="connsiteX0" y="connsiteY0"/>
                </a:cxn>
                <a:cxn ang="0">
                  <a:pos x="connsiteX1" y="connsiteY1"/>
                </a:cxn>
                <a:cxn ang="0">
                  <a:pos x="connsiteX2" y="connsiteY2"/>
                </a:cxn>
                <a:cxn ang="0">
                  <a:pos x="connsiteX3" y="connsiteY3"/>
                </a:cxn>
              </a:cxnLst>
              <a:rect l="l" t="t" r="r" b="b"/>
              <a:pathLst>
                <a:path w="708660" h="272415">
                  <a:moveTo>
                    <a:pt x="0" y="200025"/>
                  </a:moveTo>
                  <a:cubicBezTo>
                    <a:pt x="138112" y="236220"/>
                    <a:pt x="276225" y="272415"/>
                    <a:pt x="365760" y="245745"/>
                  </a:cubicBezTo>
                  <a:cubicBezTo>
                    <a:pt x="455295" y="219075"/>
                    <a:pt x="480060" y="80010"/>
                    <a:pt x="537210" y="40005"/>
                  </a:cubicBezTo>
                  <a:cubicBezTo>
                    <a:pt x="594360" y="0"/>
                    <a:pt x="651510" y="2857"/>
                    <a:pt x="708660" y="571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3935730" y="4914900"/>
              <a:ext cx="697230" cy="266700"/>
            </a:xfrm>
            <a:custGeom>
              <a:avLst/>
              <a:gdLst>
                <a:gd name="connsiteX0" fmla="*/ 0 w 697230"/>
                <a:gd name="connsiteY0" fmla="*/ 205740 h 266700"/>
                <a:gd name="connsiteX1" fmla="*/ 217170 w 697230"/>
                <a:gd name="connsiteY1" fmla="*/ 251460 h 266700"/>
                <a:gd name="connsiteX2" fmla="*/ 400050 w 697230"/>
                <a:gd name="connsiteY2" fmla="*/ 114300 h 266700"/>
                <a:gd name="connsiteX3" fmla="*/ 571500 w 697230"/>
                <a:gd name="connsiteY3" fmla="*/ 45720 h 266700"/>
                <a:gd name="connsiteX4" fmla="*/ 697230 w 697230"/>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230" h="266700">
                  <a:moveTo>
                    <a:pt x="0" y="205740"/>
                  </a:moveTo>
                  <a:cubicBezTo>
                    <a:pt x="75247" y="236220"/>
                    <a:pt x="150495" y="266700"/>
                    <a:pt x="217170" y="251460"/>
                  </a:cubicBezTo>
                  <a:cubicBezTo>
                    <a:pt x="283845" y="236220"/>
                    <a:pt x="340995" y="148590"/>
                    <a:pt x="400050" y="114300"/>
                  </a:cubicBezTo>
                  <a:cubicBezTo>
                    <a:pt x="459105" y="80010"/>
                    <a:pt x="521970" y="64770"/>
                    <a:pt x="571500" y="45720"/>
                  </a:cubicBezTo>
                  <a:cubicBezTo>
                    <a:pt x="621030" y="26670"/>
                    <a:pt x="659130" y="13335"/>
                    <a:pt x="69723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3912870" y="5000626"/>
              <a:ext cx="697230" cy="85725"/>
            </a:xfrm>
            <a:custGeom>
              <a:avLst/>
              <a:gdLst>
                <a:gd name="connsiteX0" fmla="*/ 0 w 697230"/>
                <a:gd name="connsiteY0" fmla="*/ 85725 h 85725"/>
                <a:gd name="connsiteX1" fmla="*/ 514350 w 697230"/>
                <a:gd name="connsiteY1" fmla="*/ 5715 h 85725"/>
                <a:gd name="connsiteX2" fmla="*/ 697230 w 697230"/>
                <a:gd name="connsiteY2" fmla="*/ 51435 h 85725"/>
              </a:gdLst>
              <a:ahLst/>
              <a:cxnLst>
                <a:cxn ang="0">
                  <a:pos x="connsiteX0" y="connsiteY0"/>
                </a:cxn>
                <a:cxn ang="0">
                  <a:pos x="connsiteX1" y="connsiteY1"/>
                </a:cxn>
                <a:cxn ang="0">
                  <a:pos x="connsiteX2" y="connsiteY2"/>
                </a:cxn>
              </a:cxnLst>
              <a:rect l="l" t="t" r="r" b="b"/>
              <a:pathLst>
                <a:path w="697230" h="85725">
                  <a:moveTo>
                    <a:pt x="0" y="85725"/>
                  </a:moveTo>
                  <a:cubicBezTo>
                    <a:pt x="199072" y="48577"/>
                    <a:pt x="398145" y="11430"/>
                    <a:pt x="514350" y="5715"/>
                  </a:cubicBezTo>
                  <a:cubicBezTo>
                    <a:pt x="630555" y="0"/>
                    <a:pt x="663892" y="25717"/>
                    <a:pt x="697230" y="5143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4644390" y="4926330"/>
              <a:ext cx="720090" cy="125730"/>
            </a:xfrm>
            <a:custGeom>
              <a:avLst/>
              <a:gdLst>
                <a:gd name="connsiteX0" fmla="*/ 0 w 720090"/>
                <a:gd name="connsiteY0" fmla="*/ 125730 h 125730"/>
                <a:gd name="connsiteX1" fmla="*/ 388620 w 720090"/>
                <a:gd name="connsiteY1" fmla="*/ 68580 h 125730"/>
                <a:gd name="connsiteX2" fmla="*/ 720090 w 720090"/>
                <a:gd name="connsiteY2" fmla="*/ 0 h 125730"/>
              </a:gdLst>
              <a:ahLst/>
              <a:cxnLst>
                <a:cxn ang="0">
                  <a:pos x="connsiteX0" y="connsiteY0"/>
                </a:cxn>
                <a:cxn ang="0">
                  <a:pos x="connsiteX1" y="connsiteY1"/>
                </a:cxn>
                <a:cxn ang="0">
                  <a:pos x="connsiteX2" y="connsiteY2"/>
                </a:cxn>
              </a:cxnLst>
              <a:rect l="l" t="t" r="r" b="b"/>
              <a:pathLst>
                <a:path w="720090" h="125730">
                  <a:moveTo>
                    <a:pt x="0" y="125730"/>
                  </a:moveTo>
                  <a:cubicBezTo>
                    <a:pt x="134302" y="107632"/>
                    <a:pt x="268605" y="89535"/>
                    <a:pt x="388620" y="68580"/>
                  </a:cubicBezTo>
                  <a:cubicBezTo>
                    <a:pt x="508635" y="47625"/>
                    <a:pt x="614362" y="23812"/>
                    <a:pt x="72009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4632960" y="5006341"/>
              <a:ext cx="742950" cy="150495"/>
            </a:xfrm>
            <a:custGeom>
              <a:avLst/>
              <a:gdLst>
                <a:gd name="connsiteX0" fmla="*/ 0 w 742950"/>
                <a:gd name="connsiteY0" fmla="*/ 57150 h 150495"/>
                <a:gd name="connsiteX1" fmla="*/ 285750 w 742950"/>
                <a:gd name="connsiteY1" fmla="*/ 148590 h 150495"/>
                <a:gd name="connsiteX2" fmla="*/ 445770 w 742950"/>
                <a:gd name="connsiteY2" fmla="*/ 45720 h 150495"/>
                <a:gd name="connsiteX3" fmla="*/ 742950 w 742950"/>
                <a:gd name="connsiteY3" fmla="*/ 0 h 150495"/>
              </a:gdLst>
              <a:ahLst/>
              <a:cxnLst>
                <a:cxn ang="0">
                  <a:pos x="connsiteX0" y="connsiteY0"/>
                </a:cxn>
                <a:cxn ang="0">
                  <a:pos x="connsiteX1" y="connsiteY1"/>
                </a:cxn>
                <a:cxn ang="0">
                  <a:pos x="connsiteX2" y="connsiteY2"/>
                </a:cxn>
                <a:cxn ang="0">
                  <a:pos x="connsiteX3" y="connsiteY3"/>
                </a:cxn>
              </a:cxnLst>
              <a:rect l="l" t="t" r="r" b="b"/>
              <a:pathLst>
                <a:path w="742950" h="150495">
                  <a:moveTo>
                    <a:pt x="0" y="57150"/>
                  </a:moveTo>
                  <a:cubicBezTo>
                    <a:pt x="105727" y="103822"/>
                    <a:pt x="211455" y="150495"/>
                    <a:pt x="285750" y="148590"/>
                  </a:cubicBezTo>
                  <a:cubicBezTo>
                    <a:pt x="360045" y="146685"/>
                    <a:pt x="369570" y="70485"/>
                    <a:pt x="445770" y="45720"/>
                  </a:cubicBezTo>
                  <a:cubicBezTo>
                    <a:pt x="521970" y="20955"/>
                    <a:pt x="632460" y="10477"/>
                    <a:pt x="7429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4632960" y="5044440"/>
              <a:ext cx="742950" cy="64770"/>
            </a:xfrm>
            <a:custGeom>
              <a:avLst/>
              <a:gdLst>
                <a:gd name="connsiteX0" fmla="*/ 0 w 742950"/>
                <a:gd name="connsiteY0" fmla="*/ 7620 h 64770"/>
                <a:gd name="connsiteX1" fmla="*/ 308610 w 742950"/>
                <a:gd name="connsiteY1" fmla="*/ 64770 h 64770"/>
                <a:gd name="connsiteX2" fmla="*/ 354330 w 742950"/>
                <a:gd name="connsiteY2" fmla="*/ 7620 h 64770"/>
                <a:gd name="connsiteX3" fmla="*/ 742950 w 742950"/>
                <a:gd name="connsiteY3" fmla="*/ 19050 h 64770"/>
              </a:gdLst>
              <a:ahLst/>
              <a:cxnLst>
                <a:cxn ang="0">
                  <a:pos x="connsiteX0" y="connsiteY0"/>
                </a:cxn>
                <a:cxn ang="0">
                  <a:pos x="connsiteX1" y="connsiteY1"/>
                </a:cxn>
                <a:cxn ang="0">
                  <a:pos x="connsiteX2" y="connsiteY2"/>
                </a:cxn>
                <a:cxn ang="0">
                  <a:pos x="connsiteX3" y="connsiteY3"/>
                </a:cxn>
              </a:cxnLst>
              <a:rect l="l" t="t" r="r" b="b"/>
              <a:pathLst>
                <a:path w="742950" h="64770">
                  <a:moveTo>
                    <a:pt x="0" y="7620"/>
                  </a:moveTo>
                  <a:cubicBezTo>
                    <a:pt x="124777" y="36195"/>
                    <a:pt x="249555" y="64770"/>
                    <a:pt x="308610" y="64770"/>
                  </a:cubicBezTo>
                  <a:cubicBezTo>
                    <a:pt x="367665" y="64770"/>
                    <a:pt x="281940" y="15240"/>
                    <a:pt x="354330" y="7620"/>
                  </a:cubicBezTo>
                  <a:cubicBezTo>
                    <a:pt x="426720" y="0"/>
                    <a:pt x="584835" y="9525"/>
                    <a:pt x="742950" y="190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5387340" y="4754880"/>
              <a:ext cx="697230" cy="125730"/>
            </a:xfrm>
            <a:custGeom>
              <a:avLst/>
              <a:gdLst>
                <a:gd name="connsiteX0" fmla="*/ 0 w 697230"/>
                <a:gd name="connsiteY0" fmla="*/ 57150 h 125730"/>
                <a:gd name="connsiteX1" fmla="*/ 422910 w 697230"/>
                <a:gd name="connsiteY1" fmla="*/ 11430 h 125730"/>
                <a:gd name="connsiteX2" fmla="*/ 697230 w 697230"/>
                <a:gd name="connsiteY2" fmla="*/ 125730 h 125730"/>
              </a:gdLst>
              <a:ahLst/>
              <a:cxnLst>
                <a:cxn ang="0">
                  <a:pos x="connsiteX0" y="connsiteY0"/>
                </a:cxn>
                <a:cxn ang="0">
                  <a:pos x="connsiteX1" y="connsiteY1"/>
                </a:cxn>
                <a:cxn ang="0">
                  <a:pos x="connsiteX2" y="connsiteY2"/>
                </a:cxn>
              </a:cxnLst>
              <a:rect l="l" t="t" r="r" b="b"/>
              <a:pathLst>
                <a:path w="697230" h="125730">
                  <a:moveTo>
                    <a:pt x="0" y="57150"/>
                  </a:moveTo>
                  <a:cubicBezTo>
                    <a:pt x="153352" y="28575"/>
                    <a:pt x="306705" y="0"/>
                    <a:pt x="422910" y="11430"/>
                  </a:cubicBezTo>
                  <a:cubicBezTo>
                    <a:pt x="539115" y="22860"/>
                    <a:pt x="618172" y="74295"/>
                    <a:pt x="697230" y="1257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5387340" y="4777741"/>
              <a:ext cx="708660" cy="260985"/>
            </a:xfrm>
            <a:custGeom>
              <a:avLst/>
              <a:gdLst>
                <a:gd name="connsiteX0" fmla="*/ 0 w 708660"/>
                <a:gd name="connsiteY0" fmla="*/ 57150 h 260985"/>
                <a:gd name="connsiteX1" fmla="*/ 434340 w 708660"/>
                <a:gd name="connsiteY1" fmla="*/ 251460 h 260985"/>
                <a:gd name="connsiteX2" fmla="*/ 708660 w 708660"/>
                <a:gd name="connsiteY2" fmla="*/ 0 h 260985"/>
              </a:gdLst>
              <a:ahLst/>
              <a:cxnLst>
                <a:cxn ang="0">
                  <a:pos x="connsiteX0" y="connsiteY0"/>
                </a:cxn>
                <a:cxn ang="0">
                  <a:pos x="connsiteX1" y="connsiteY1"/>
                </a:cxn>
                <a:cxn ang="0">
                  <a:pos x="connsiteX2" y="connsiteY2"/>
                </a:cxn>
              </a:cxnLst>
              <a:rect l="l" t="t" r="r" b="b"/>
              <a:pathLst>
                <a:path w="708660" h="260985">
                  <a:moveTo>
                    <a:pt x="0" y="57150"/>
                  </a:moveTo>
                  <a:cubicBezTo>
                    <a:pt x="158115" y="159067"/>
                    <a:pt x="316230" y="260985"/>
                    <a:pt x="434340" y="251460"/>
                  </a:cubicBezTo>
                  <a:cubicBezTo>
                    <a:pt x="552450" y="241935"/>
                    <a:pt x="630555" y="120967"/>
                    <a:pt x="70866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Freeform 109"/>
            <p:cNvSpPr/>
            <p:nvPr/>
          </p:nvSpPr>
          <p:spPr>
            <a:xfrm>
              <a:off x="5387340" y="4754880"/>
              <a:ext cx="708660" cy="137160"/>
            </a:xfrm>
            <a:custGeom>
              <a:avLst/>
              <a:gdLst>
                <a:gd name="connsiteX0" fmla="*/ 0 w 708660"/>
                <a:gd name="connsiteY0" fmla="*/ 68580 h 137160"/>
                <a:gd name="connsiteX1" fmla="*/ 434340 w 708660"/>
                <a:gd name="connsiteY1" fmla="*/ 125730 h 137160"/>
                <a:gd name="connsiteX2" fmla="*/ 708660 w 708660"/>
                <a:gd name="connsiteY2" fmla="*/ 0 h 137160"/>
              </a:gdLst>
              <a:ahLst/>
              <a:cxnLst>
                <a:cxn ang="0">
                  <a:pos x="connsiteX0" y="connsiteY0"/>
                </a:cxn>
                <a:cxn ang="0">
                  <a:pos x="connsiteX1" y="connsiteY1"/>
                </a:cxn>
                <a:cxn ang="0">
                  <a:pos x="connsiteX2" y="connsiteY2"/>
                </a:cxn>
              </a:cxnLst>
              <a:rect l="l" t="t" r="r" b="b"/>
              <a:pathLst>
                <a:path w="708660" h="137160">
                  <a:moveTo>
                    <a:pt x="0" y="68580"/>
                  </a:moveTo>
                  <a:cubicBezTo>
                    <a:pt x="158115" y="102870"/>
                    <a:pt x="316230" y="137160"/>
                    <a:pt x="434340" y="125730"/>
                  </a:cubicBezTo>
                  <a:cubicBezTo>
                    <a:pt x="552450" y="114300"/>
                    <a:pt x="708660" y="0"/>
                    <a:pt x="70866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Freeform 110"/>
            <p:cNvSpPr/>
            <p:nvPr/>
          </p:nvSpPr>
          <p:spPr>
            <a:xfrm>
              <a:off x="6096000" y="4629151"/>
              <a:ext cx="708660" cy="756285"/>
            </a:xfrm>
            <a:custGeom>
              <a:avLst/>
              <a:gdLst>
                <a:gd name="connsiteX0" fmla="*/ 0 w 708660"/>
                <a:gd name="connsiteY0" fmla="*/ 0 h 756285"/>
                <a:gd name="connsiteX1" fmla="*/ 434340 w 708660"/>
                <a:gd name="connsiteY1" fmla="*/ 205740 h 756285"/>
                <a:gd name="connsiteX2" fmla="*/ 582930 w 708660"/>
                <a:gd name="connsiteY2" fmla="*/ 685800 h 756285"/>
                <a:gd name="connsiteX3" fmla="*/ 708660 w 708660"/>
                <a:gd name="connsiteY3" fmla="*/ 628650 h 756285"/>
              </a:gdLst>
              <a:ahLst/>
              <a:cxnLst>
                <a:cxn ang="0">
                  <a:pos x="connsiteX0" y="connsiteY0"/>
                </a:cxn>
                <a:cxn ang="0">
                  <a:pos x="connsiteX1" y="connsiteY1"/>
                </a:cxn>
                <a:cxn ang="0">
                  <a:pos x="connsiteX2" y="connsiteY2"/>
                </a:cxn>
                <a:cxn ang="0">
                  <a:pos x="connsiteX3" y="connsiteY3"/>
                </a:cxn>
              </a:cxnLst>
              <a:rect l="l" t="t" r="r" b="b"/>
              <a:pathLst>
                <a:path w="708660" h="756285">
                  <a:moveTo>
                    <a:pt x="0" y="0"/>
                  </a:moveTo>
                  <a:cubicBezTo>
                    <a:pt x="168592" y="45720"/>
                    <a:pt x="337185" y="91440"/>
                    <a:pt x="434340" y="205740"/>
                  </a:cubicBezTo>
                  <a:cubicBezTo>
                    <a:pt x="531495" y="320040"/>
                    <a:pt x="537210" y="615315"/>
                    <a:pt x="582930" y="685800"/>
                  </a:cubicBezTo>
                  <a:cubicBezTo>
                    <a:pt x="628650" y="756285"/>
                    <a:pt x="668655" y="692467"/>
                    <a:pt x="708660" y="6286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Freeform 111"/>
            <p:cNvSpPr/>
            <p:nvPr/>
          </p:nvSpPr>
          <p:spPr>
            <a:xfrm>
              <a:off x="6084570" y="4663440"/>
              <a:ext cx="731520" cy="594360"/>
            </a:xfrm>
            <a:custGeom>
              <a:avLst/>
              <a:gdLst>
                <a:gd name="connsiteX0" fmla="*/ 0 w 731520"/>
                <a:gd name="connsiteY0" fmla="*/ 0 h 594360"/>
                <a:gd name="connsiteX1" fmla="*/ 525780 w 731520"/>
                <a:gd name="connsiteY1" fmla="*/ 137160 h 594360"/>
                <a:gd name="connsiteX2" fmla="*/ 491490 w 731520"/>
                <a:gd name="connsiteY2" fmla="*/ 491490 h 594360"/>
                <a:gd name="connsiteX3" fmla="*/ 731520 w 731520"/>
                <a:gd name="connsiteY3" fmla="*/ 594360 h 594360"/>
              </a:gdLst>
              <a:ahLst/>
              <a:cxnLst>
                <a:cxn ang="0">
                  <a:pos x="connsiteX0" y="connsiteY0"/>
                </a:cxn>
                <a:cxn ang="0">
                  <a:pos x="connsiteX1" y="connsiteY1"/>
                </a:cxn>
                <a:cxn ang="0">
                  <a:pos x="connsiteX2" y="connsiteY2"/>
                </a:cxn>
                <a:cxn ang="0">
                  <a:pos x="connsiteX3" y="connsiteY3"/>
                </a:cxn>
              </a:cxnLst>
              <a:rect l="l" t="t" r="r" b="b"/>
              <a:pathLst>
                <a:path w="731520" h="594360">
                  <a:moveTo>
                    <a:pt x="0" y="0"/>
                  </a:moveTo>
                  <a:cubicBezTo>
                    <a:pt x="221932" y="27622"/>
                    <a:pt x="443865" y="55245"/>
                    <a:pt x="525780" y="137160"/>
                  </a:cubicBezTo>
                  <a:cubicBezTo>
                    <a:pt x="607695" y="219075"/>
                    <a:pt x="457200" y="415290"/>
                    <a:pt x="491490" y="491490"/>
                  </a:cubicBezTo>
                  <a:cubicBezTo>
                    <a:pt x="525780" y="567690"/>
                    <a:pt x="628650" y="581025"/>
                    <a:pt x="731520" y="59436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Freeform 112"/>
            <p:cNvSpPr/>
            <p:nvPr/>
          </p:nvSpPr>
          <p:spPr>
            <a:xfrm>
              <a:off x="6096000" y="4663441"/>
              <a:ext cx="731520" cy="565785"/>
            </a:xfrm>
            <a:custGeom>
              <a:avLst/>
              <a:gdLst>
                <a:gd name="connsiteX0" fmla="*/ 0 w 731520"/>
                <a:gd name="connsiteY0" fmla="*/ 0 h 565785"/>
                <a:gd name="connsiteX1" fmla="*/ 457200 w 731520"/>
                <a:gd name="connsiteY1" fmla="*/ 377190 h 565785"/>
                <a:gd name="connsiteX2" fmla="*/ 674370 w 731520"/>
                <a:gd name="connsiteY2" fmla="*/ 537210 h 565785"/>
                <a:gd name="connsiteX3" fmla="*/ 731520 w 731520"/>
                <a:gd name="connsiteY3" fmla="*/ 548640 h 565785"/>
              </a:gdLst>
              <a:ahLst/>
              <a:cxnLst>
                <a:cxn ang="0">
                  <a:pos x="connsiteX0" y="connsiteY0"/>
                </a:cxn>
                <a:cxn ang="0">
                  <a:pos x="connsiteX1" y="connsiteY1"/>
                </a:cxn>
                <a:cxn ang="0">
                  <a:pos x="connsiteX2" y="connsiteY2"/>
                </a:cxn>
                <a:cxn ang="0">
                  <a:pos x="connsiteX3" y="connsiteY3"/>
                </a:cxn>
              </a:cxnLst>
              <a:rect l="l" t="t" r="r" b="b"/>
              <a:pathLst>
                <a:path w="731520" h="565785">
                  <a:moveTo>
                    <a:pt x="0" y="0"/>
                  </a:moveTo>
                  <a:lnTo>
                    <a:pt x="457200" y="377190"/>
                  </a:lnTo>
                  <a:cubicBezTo>
                    <a:pt x="569595" y="466725"/>
                    <a:pt x="628650" y="508635"/>
                    <a:pt x="674370" y="537210"/>
                  </a:cubicBezTo>
                  <a:cubicBezTo>
                    <a:pt x="720090" y="565785"/>
                    <a:pt x="725805" y="557212"/>
                    <a:pt x="731520" y="5486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9" name="Group 55"/>
            <p:cNvGrpSpPr/>
            <p:nvPr/>
          </p:nvGrpSpPr>
          <p:grpSpPr>
            <a:xfrm>
              <a:off x="3791744" y="4604370"/>
              <a:ext cx="224026" cy="288032"/>
              <a:chOff x="793294" y="980728"/>
              <a:chExt cx="224026" cy="288032"/>
            </a:xfrm>
          </p:grpSpPr>
          <p:cxnSp>
            <p:nvCxnSpPr>
              <p:cNvPr id="60" name="Straight Connector 59"/>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3" name="Group 59"/>
            <p:cNvGrpSpPr/>
            <p:nvPr/>
          </p:nvGrpSpPr>
          <p:grpSpPr>
            <a:xfrm>
              <a:off x="4511944" y="4836780"/>
              <a:ext cx="224026" cy="288032"/>
              <a:chOff x="793294" y="980728"/>
              <a:chExt cx="224026" cy="288032"/>
            </a:xfrm>
          </p:grpSpPr>
          <p:cxnSp>
            <p:nvCxnSpPr>
              <p:cNvPr id="64" name="Straight Connector 63"/>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 name="Group 64"/>
            <p:cNvGrpSpPr/>
            <p:nvPr/>
          </p:nvGrpSpPr>
          <p:grpSpPr>
            <a:xfrm>
              <a:off x="5246762" y="4835252"/>
              <a:ext cx="224026" cy="288032"/>
              <a:chOff x="793294" y="980728"/>
              <a:chExt cx="224026" cy="288032"/>
            </a:xfrm>
          </p:grpSpPr>
          <p:cxnSp>
            <p:nvCxnSpPr>
              <p:cNvPr id="68" name="Straight Connector 67"/>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1" name="Group 68"/>
            <p:cNvGrpSpPr/>
            <p:nvPr/>
          </p:nvGrpSpPr>
          <p:grpSpPr>
            <a:xfrm>
              <a:off x="5966962" y="4669522"/>
              <a:ext cx="224026" cy="288032"/>
              <a:chOff x="793294" y="980728"/>
              <a:chExt cx="224026" cy="288032"/>
            </a:xfrm>
          </p:grpSpPr>
          <p:cxnSp>
            <p:nvCxnSpPr>
              <p:cNvPr id="72" name="Straight Connector 71"/>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oup 72"/>
            <p:cNvGrpSpPr/>
            <p:nvPr/>
          </p:nvGrpSpPr>
          <p:grpSpPr>
            <a:xfrm>
              <a:off x="6699742" y="5149572"/>
              <a:ext cx="224026" cy="288032"/>
              <a:chOff x="793294" y="980728"/>
              <a:chExt cx="224026" cy="288032"/>
            </a:xfrm>
          </p:grpSpPr>
          <p:cxnSp>
            <p:nvCxnSpPr>
              <p:cNvPr id="76" name="Straight Connector 75"/>
              <p:cNvCxnSpPr/>
              <p:nvPr/>
            </p:nvCxnSpPr>
            <p:spPr>
              <a:xfrm>
                <a:off x="899592" y="980728"/>
                <a:ext cx="0" cy="2880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93294" y="980728"/>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01296" y="1268760"/>
                <a:ext cx="2160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9" name="Group 76"/>
            <p:cNvGrpSpPr/>
            <p:nvPr/>
          </p:nvGrpSpPr>
          <p:grpSpPr>
            <a:xfrm>
              <a:off x="3814604" y="5036418"/>
              <a:ext cx="196210" cy="135632"/>
              <a:chOff x="793294" y="980728"/>
              <a:chExt cx="224026" cy="288032"/>
            </a:xfrm>
          </p:grpSpPr>
          <p:cxnSp>
            <p:nvCxnSpPr>
              <p:cNvPr id="80" name="Straight Connector 79"/>
              <p:cNvCxnSpPr/>
              <p:nvPr/>
            </p:nvCxnSpPr>
            <p:spPr>
              <a:xfrm>
                <a:off x="899592" y="980728"/>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93294" y="98072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01296" y="1268760"/>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3" name="Group 80"/>
            <p:cNvGrpSpPr/>
            <p:nvPr/>
          </p:nvGrpSpPr>
          <p:grpSpPr>
            <a:xfrm>
              <a:off x="4531638" y="4975840"/>
              <a:ext cx="196210" cy="135632"/>
              <a:chOff x="793294" y="980728"/>
              <a:chExt cx="224026" cy="288032"/>
            </a:xfrm>
          </p:grpSpPr>
          <p:cxnSp>
            <p:nvCxnSpPr>
              <p:cNvPr id="84" name="Straight Connector 83"/>
              <p:cNvCxnSpPr/>
              <p:nvPr/>
            </p:nvCxnSpPr>
            <p:spPr>
              <a:xfrm>
                <a:off x="899592" y="980728"/>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93294" y="98072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01296" y="1268760"/>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Group 84"/>
            <p:cNvGrpSpPr/>
            <p:nvPr/>
          </p:nvGrpSpPr>
          <p:grpSpPr>
            <a:xfrm>
              <a:off x="5256912" y="4779630"/>
              <a:ext cx="196210" cy="135632"/>
              <a:chOff x="793294" y="980728"/>
              <a:chExt cx="224026" cy="288032"/>
            </a:xfrm>
          </p:grpSpPr>
          <p:cxnSp>
            <p:nvCxnSpPr>
              <p:cNvPr id="88" name="Straight Connector 87"/>
              <p:cNvCxnSpPr/>
              <p:nvPr/>
            </p:nvCxnSpPr>
            <p:spPr>
              <a:xfrm>
                <a:off x="899592" y="980728"/>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93294" y="98072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1296" y="1268760"/>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Group 88"/>
            <p:cNvGrpSpPr/>
            <p:nvPr/>
          </p:nvGrpSpPr>
          <p:grpSpPr>
            <a:xfrm>
              <a:off x="5983228" y="4592940"/>
              <a:ext cx="196210" cy="135632"/>
              <a:chOff x="793294" y="980728"/>
              <a:chExt cx="224026" cy="288032"/>
            </a:xfrm>
          </p:grpSpPr>
          <p:cxnSp>
            <p:nvCxnSpPr>
              <p:cNvPr id="92" name="Straight Connector 91"/>
              <p:cNvCxnSpPr/>
              <p:nvPr/>
            </p:nvCxnSpPr>
            <p:spPr>
              <a:xfrm>
                <a:off x="899592" y="980728"/>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93294" y="98072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01296" y="1268760"/>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5" name="Group 92"/>
            <p:cNvGrpSpPr/>
            <p:nvPr/>
          </p:nvGrpSpPr>
          <p:grpSpPr>
            <a:xfrm>
              <a:off x="6704698" y="5381600"/>
              <a:ext cx="196210" cy="135632"/>
              <a:chOff x="793294" y="980728"/>
              <a:chExt cx="224026" cy="288032"/>
            </a:xfrm>
          </p:grpSpPr>
          <p:cxnSp>
            <p:nvCxnSpPr>
              <p:cNvPr id="96" name="Straight Connector 95"/>
              <p:cNvCxnSpPr/>
              <p:nvPr/>
            </p:nvCxnSpPr>
            <p:spPr>
              <a:xfrm>
                <a:off x="899592" y="980728"/>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93294" y="980728"/>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1296" y="1268760"/>
                <a:ext cx="216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Oval 8">
            <a:extLst>
              <a:ext uri="{FF2B5EF4-FFF2-40B4-BE49-F238E27FC236}">
                <a16:creationId xmlns:a16="http://schemas.microsoft.com/office/drawing/2014/main" id="{21506824-CB5A-224A-2BBC-A7DD5095D849}"/>
              </a:ext>
            </a:extLst>
          </p:cNvPr>
          <p:cNvSpPr/>
          <p:nvPr/>
        </p:nvSpPr>
        <p:spPr>
          <a:xfrm>
            <a:off x="3625476" y="3283277"/>
            <a:ext cx="366874" cy="2094325"/>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C3307F-1043-3932-2628-99EAF17D5B4E}"/>
              </a:ext>
            </a:extLst>
          </p:cNvPr>
          <p:cNvSpPr txBox="1"/>
          <p:nvPr/>
        </p:nvSpPr>
        <p:spPr>
          <a:xfrm>
            <a:off x="2766770" y="5461760"/>
            <a:ext cx="2056805" cy="646331"/>
          </a:xfrm>
          <a:prstGeom prst="rect">
            <a:avLst/>
          </a:prstGeom>
          <a:noFill/>
        </p:spPr>
        <p:txBody>
          <a:bodyPr wrap="square" rtlCol="0">
            <a:spAutoFit/>
          </a:bodyPr>
          <a:lstStyle/>
          <a:p>
            <a:pPr algn="ctr"/>
            <a:r>
              <a:rPr lang="en-US" dirty="0"/>
              <a:t>Update step. </a:t>
            </a:r>
          </a:p>
          <a:p>
            <a:pPr algn="ctr"/>
            <a:r>
              <a:rPr lang="en-US" dirty="0"/>
              <a:t>Prior -&gt; Posterior</a:t>
            </a:r>
          </a:p>
        </p:txBody>
      </p:sp>
      <p:sp>
        <p:nvSpPr>
          <p:cNvPr id="12" name="Oval 11">
            <a:extLst>
              <a:ext uri="{FF2B5EF4-FFF2-40B4-BE49-F238E27FC236}">
                <a16:creationId xmlns:a16="http://schemas.microsoft.com/office/drawing/2014/main" id="{D0AF5E22-DC50-C083-9FF3-0816959CB491}"/>
              </a:ext>
            </a:extLst>
          </p:cNvPr>
          <p:cNvSpPr/>
          <p:nvPr/>
        </p:nvSpPr>
        <p:spPr>
          <a:xfrm rot="4099488">
            <a:off x="3952807" y="3663739"/>
            <a:ext cx="640096" cy="1299847"/>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CB387D2-D174-A1D0-5045-5E7BCDB9130B}"/>
              </a:ext>
            </a:extLst>
          </p:cNvPr>
          <p:cNvSpPr txBox="1"/>
          <p:nvPr/>
        </p:nvSpPr>
        <p:spPr>
          <a:xfrm>
            <a:off x="3584217" y="3212990"/>
            <a:ext cx="2056805" cy="646331"/>
          </a:xfrm>
          <a:prstGeom prst="rect">
            <a:avLst/>
          </a:prstGeom>
          <a:noFill/>
        </p:spPr>
        <p:txBody>
          <a:bodyPr wrap="square" rtlCol="0">
            <a:spAutoFit/>
          </a:bodyPr>
          <a:lstStyle/>
          <a:p>
            <a:pPr algn="ctr"/>
            <a:r>
              <a:rPr lang="en-US" dirty="0"/>
              <a:t>Prediction step. </a:t>
            </a:r>
          </a:p>
          <a:p>
            <a:pPr algn="ctr"/>
            <a:r>
              <a:rPr lang="en-US" dirty="0"/>
              <a:t>Posterior -&gt; Prior</a:t>
            </a:r>
          </a:p>
        </p:txBody>
      </p:sp>
      <p:sp>
        <p:nvSpPr>
          <p:cNvPr id="20" name="Oval 19">
            <a:extLst>
              <a:ext uri="{FF2B5EF4-FFF2-40B4-BE49-F238E27FC236}">
                <a16:creationId xmlns:a16="http://schemas.microsoft.com/office/drawing/2014/main" id="{9D7AE27E-F4A1-0AB8-F874-430F74E74013}"/>
              </a:ext>
            </a:extLst>
          </p:cNvPr>
          <p:cNvSpPr/>
          <p:nvPr/>
        </p:nvSpPr>
        <p:spPr>
          <a:xfrm>
            <a:off x="4522184" y="3859322"/>
            <a:ext cx="366874" cy="1210952"/>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1624347-C1C0-DCC2-9346-3CF55774860C}"/>
              </a:ext>
            </a:extLst>
          </p:cNvPr>
          <p:cNvSpPr txBox="1"/>
          <p:nvPr/>
        </p:nvSpPr>
        <p:spPr>
          <a:xfrm>
            <a:off x="4073754" y="5096516"/>
            <a:ext cx="2056805" cy="646331"/>
          </a:xfrm>
          <a:prstGeom prst="rect">
            <a:avLst/>
          </a:prstGeom>
          <a:noFill/>
        </p:spPr>
        <p:txBody>
          <a:bodyPr wrap="square" rtlCol="0">
            <a:spAutoFit/>
          </a:bodyPr>
          <a:lstStyle/>
          <a:p>
            <a:pPr algn="ctr"/>
            <a:r>
              <a:rPr lang="en-US" dirty="0"/>
              <a:t>Update step. </a:t>
            </a:r>
          </a:p>
          <a:p>
            <a:pPr algn="ctr"/>
            <a:r>
              <a:rPr lang="en-US" dirty="0"/>
              <a:t>Prior -&gt; Posterior</a:t>
            </a:r>
          </a:p>
        </p:txBody>
      </p:sp>
    </p:spTree>
    <p:extLst>
      <p:ext uri="{BB962C8B-B14F-4D97-AF65-F5344CB8AC3E}">
        <p14:creationId xmlns:p14="http://schemas.microsoft.com/office/powerpoint/2010/main" val="203076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1" animBg="1"/>
      <p:bldP spid="18" grpId="1"/>
      <p:bldP spid="20" grpId="0" animBg="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9C7C-D264-E838-968A-F73980DC3193}"/>
              </a:ext>
            </a:extLst>
          </p:cNvPr>
          <p:cNvSpPr>
            <a:spLocks noGrp="1"/>
          </p:cNvSpPr>
          <p:nvPr>
            <p:ph type="title"/>
          </p:nvPr>
        </p:nvSpPr>
        <p:spPr/>
        <p:txBody>
          <a:bodyPr/>
          <a:lstStyle/>
          <a:p>
            <a:r>
              <a:rPr lang="en-US" dirty="0"/>
              <a:t>The ensemble Kalman filter (</a:t>
            </a:r>
            <a:r>
              <a:rPr lang="en-US" dirty="0" err="1"/>
              <a:t>EnKF</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B276B4-4E22-A505-9A86-69A9F97A9F56}"/>
                  </a:ext>
                </a:extLst>
              </p:cNvPr>
              <p:cNvSpPr>
                <a:spLocks noGrp="1"/>
              </p:cNvSpPr>
              <p:nvPr>
                <p:ph idx="1"/>
              </p:nvPr>
            </p:nvSpPr>
            <p:spPr/>
            <p:txBody>
              <a:bodyPr>
                <a:normAutofit/>
              </a:bodyPr>
              <a:lstStyle/>
              <a:p>
                <a:pPr marL="0" indent="0">
                  <a:buNone/>
                </a:pPr>
                <a:r>
                  <a:rPr lang="en-US" sz="2000" dirty="0"/>
                  <a:t>The </a:t>
                </a:r>
                <a:r>
                  <a:rPr lang="en-US" sz="2000" dirty="0" err="1"/>
                  <a:t>EnKF</a:t>
                </a:r>
                <a:r>
                  <a:rPr lang="en-US" sz="2000" dirty="0"/>
                  <a:t> makes use of an ensemble approximation of the forecast error covariance matrix (previously the B matrix) to allow us to compute the Kalman equations directly.</a:t>
                </a:r>
              </a:p>
              <a:p>
                <a:pPr marL="0" indent="0" algn="ctr">
                  <a:buNone/>
                </a:pPr>
                <a:endParaRPr lang="en-US" sz="2000" dirty="0"/>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GB" sz="2000" b="1" i="0" smtClean="0">
                              <a:latin typeface="Cambria Math" panose="02040503050406030204" pitchFamily="18" charset="0"/>
                            </a:rPr>
                            <m:t>𝐏</m:t>
                          </m:r>
                        </m:e>
                        <m:sup>
                          <m:r>
                            <a:rPr lang="en-GB" sz="2000" b="0" i="1" smtClean="0">
                              <a:latin typeface="Cambria Math" panose="02040503050406030204" pitchFamily="18" charset="0"/>
                            </a:rPr>
                            <m:t>𝑓</m:t>
                          </m:r>
                        </m:sup>
                      </m:sSup>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i="1">
                              <a:latin typeface="Cambria Math" panose="02040503050406030204" pitchFamily="18" charset="0"/>
                            </a:rPr>
                            <m:t>𝑁</m:t>
                          </m:r>
                          <m:r>
                            <a:rPr lang="en-GB" sz="2000" i="1">
                              <a:latin typeface="Cambria Math" panose="02040503050406030204" pitchFamily="18" charset="0"/>
                            </a:rPr>
                            <m:t>−1</m:t>
                          </m:r>
                        </m:den>
                      </m:f>
                      <m:nary>
                        <m:naryPr>
                          <m:chr m:val="∑"/>
                          <m:ctrlPr>
                            <a:rPr lang="en-GB" sz="2000" i="1">
                              <a:latin typeface="Cambria Math" panose="02040503050406030204" pitchFamily="18" charset="0"/>
                            </a:rPr>
                          </m:ctrlPr>
                        </m:naryPr>
                        <m:sub>
                          <m:r>
                            <m:rPr>
                              <m:brk m:alnAt="23"/>
                            </m:rPr>
                            <a:rPr lang="en-GB" sz="2000" i="1">
                              <a:latin typeface="Cambria Math" panose="02040503050406030204" pitchFamily="18" charset="0"/>
                            </a:rPr>
                            <m:t>𝑖</m:t>
                          </m:r>
                          <m:r>
                            <a:rPr lang="en-GB" sz="2000" i="1">
                              <a:latin typeface="Cambria Math" panose="02040503050406030204" pitchFamily="18" charset="0"/>
                            </a:rPr>
                            <m:t>=1</m:t>
                          </m:r>
                        </m:sub>
                        <m:sup>
                          <m:r>
                            <a:rPr lang="en-GB" sz="2000" i="1">
                              <a:latin typeface="Cambria Math" panose="02040503050406030204" pitchFamily="18" charset="0"/>
                            </a:rPr>
                            <m:t>𝑁</m:t>
                          </m:r>
                        </m:sup>
                        <m:e>
                          <m:d>
                            <m:dPr>
                              <m:ctrlPr>
                                <a:rPr lang="en-GB"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GB" sz="2000" b="1">
                                      <a:latin typeface="Cambria Math" panose="02040503050406030204" pitchFamily="18" charset="0"/>
                                    </a:rPr>
                                    <m:t>𝐱</m:t>
                                  </m:r>
                                </m:e>
                                <m:sub>
                                  <m:r>
                                    <a:rPr lang="en-GB" sz="2000" i="1">
                                      <a:latin typeface="Cambria Math" panose="02040503050406030204" pitchFamily="18" charset="0"/>
                                    </a:rPr>
                                    <m:t>𝑘</m:t>
                                  </m:r>
                                </m:sub>
                                <m:sup>
                                  <m:d>
                                    <m:dPr>
                                      <m:ctrlPr>
                                        <a:rPr lang="en-GB" sz="2000" i="1">
                                          <a:latin typeface="Cambria Math" panose="02040503050406030204" pitchFamily="18" charset="0"/>
                                        </a:rPr>
                                      </m:ctrlPr>
                                    </m:dPr>
                                    <m:e>
                                      <m:r>
                                        <a:rPr lang="en-GB" sz="2000" i="1">
                                          <a:latin typeface="Cambria Math" panose="02040503050406030204" pitchFamily="18" charset="0"/>
                                        </a:rPr>
                                        <m:t>𝑖</m:t>
                                      </m:r>
                                    </m:e>
                                  </m:d>
                                  <m:r>
                                    <a:rPr lang="en-GB" sz="2000">
                                      <a:latin typeface="Cambria Math" panose="02040503050406030204" pitchFamily="18" charset="0"/>
                                    </a:rPr>
                                    <m:t>,</m:t>
                                  </m:r>
                                  <m:r>
                                    <m:rPr>
                                      <m:sty m:val="p"/>
                                    </m:rPr>
                                    <a:rPr lang="en-GB" sz="2000">
                                      <a:latin typeface="Cambria Math" panose="02040503050406030204" pitchFamily="18" charset="0"/>
                                    </a:rPr>
                                    <m:t>f</m:t>
                                  </m:r>
                                </m:sup>
                              </m:sSubSup>
                              <m:r>
                                <a:rPr lang="en-GB"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b="1" i="1">
                                          <a:latin typeface="Cambria Math" panose="02040503050406030204" pitchFamily="18" charset="0"/>
                                        </a:rPr>
                                      </m:ctrlPr>
                                    </m:accPr>
                                    <m:e>
                                      <m:r>
                                        <a:rPr lang="en-GB" sz="2000" b="1">
                                          <a:latin typeface="Cambria Math" panose="02040503050406030204" pitchFamily="18" charset="0"/>
                                        </a:rPr>
                                        <m:t>𝐱</m:t>
                                      </m:r>
                                    </m:e>
                                  </m:acc>
                                </m:e>
                                <m:sub>
                                  <m:r>
                                    <a:rPr lang="en-GB" sz="2000" i="1">
                                      <a:latin typeface="Cambria Math" panose="02040503050406030204" pitchFamily="18" charset="0"/>
                                    </a:rPr>
                                    <m:t>𝑘</m:t>
                                  </m:r>
                                </m:sub>
                                <m:sup>
                                  <m:r>
                                    <m:rPr>
                                      <m:sty m:val="p"/>
                                    </m:rPr>
                                    <a:rPr lang="en-GB" sz="2000">
                                      <a:latin typeface="Cambria Math" panose="02040503050406030204" pitchFamily="18" charset="0"/>
                                    </a:rPr>
                                    <m:t>f</m:t>
                                  </m:r>
                                </m:sup>
                              </m:sSubSup>
                            </m:e>
                          </m:d>
                        </m:e>
                      </m:nary>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GB" sz="2000" b="1">
                                      <a:latin typeface="Cambria Math" panose="02040503050406030204" pitchFamily="18" charset="0"/>
                                    </a:rPr>
                                    <m:t>𝐱</m:t>
                                  </m:r>
                                </m:e>
                                <m:sub>
                                  <m:r>
                                    <a:rPr lang="en-GB" sz="2000" i="1">
                                      <a:latin typeface="Cambria Math" panose="02040503050406030204" pitchFamily="18" charset="0"/>
                                    </a:rPr>
                                    <m:t>𝑘</m:t>
                                  </m:r>
                                </m:sub>
                                <m:sup>
                                  <m:d>
                                    <m:dPr>
                                      <m:ctrlPr>
                                        <a:rPr lang="en-GB" sz="2000" i="1">
                                          <a:latin typeface="Cambria Math" panose="02040503050406030204" pitchFamily="18" charset="0"/>
                                        </a:rPr>
                                      </m:ctrlPr>
                                    </m:dPr>
                                    <m:e>
                                      <m:r>
                                        <a:rPr lang="en-GB" sz="2000" i="1">
                                          <a:latin typeface="Cambria Math" panose="02040503050406030204" pitchFamily="18" charset="0"/>
                                        </a:rPr>
                                        <m:t>𝑖</m:t>
                                      </m:r>
                                    </m:e>
                                  </m:d>
                                  <m:r>
                                    <a:rPr lang="en-GB" sz="2000">
                                      <a:latin typeface="Cambria Math" panose="02040503050406030204" pitchFamily="18" charset="0"/>
                                    </a:rPr>
                                    <m:t>,</m:t>
                                  </m:r>
                                  <m:r>
                                    <m:rPr>
                                      <m:sty m:val="p"/>
                                    </m:rPr>
                                    <a:rPr lang="en-GB" sz="2000">
                                      <a:latin typeface="Cambria Math" panose="02040503050406030204" pitchFamily="18" charset="0"/>
                                    </a:rPr>
                                    <m:t>f</m:t>
                                  </m:r>
                                </m:sup>
                              </m:sSubSup>
                              <m:r>
                                <a:rPr lang="en-GB"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b="1" i="1">
                                          <a:latin typeface="Cambria Math" panose="02040503050406030204" pitchFamily="18" charset="0"/>
                                        </a:rPr>
                                      </m:ctrlPr>
                                    </m:accPr>
                                    <m:e>
                                      <m:r>
                                        <a:rPr lang="en-GB" sz="2000" b="1">
                                          <a:latin typeface="Cambria Math" panose="02040503050406030204" pitchFamily="18" charset="0"/>
                                        </a:rPr>
                                        <m:t>𝐱</m:t>
                                      </m:r>
                                    </m:e>
                                  </m:acc>
                                </m:e>
                                <m:sub>
                                  <m:r>
                                    <a:rPr lang="en-GB" sz="2000" i="1">
                                      <a:latin typeface="Cambria Math" panose="02040503050406030204" pitchFamily="18" charset="0"/>
                                    </a:rPr>
                                    <m:t>𝑘</m:t>
                                  </m:r>
                                </m:sub>
                                <m:sup>
                                  <m:r>
                                    <m:rPr>
                                      <m:sty m:val="p"/>
                                    </m:rPr>
                                    <a:rPr lang="en-GB" sz="2000">
                                      <a:latin typeface="Cambria Math" panose="02040503050406030204" pitchFamily="18" charset="0"/>
                                    </a:rPr>
                                    <m:t>f</m:t>
                                  </m:r>
                                </m:sup>
                              </m:sSubSup>
                            </m:e>
                          </m:d>
                        </m:e>
                        <m:sup>
                          <m:r>
                            <m:rPr>
                              <m:sty m:val="p"/>
                            </m:rPr>
                            <a:rPr lang="en-GB" sz="2000">
                              <a:latin typeface="Cambria Math" panose="02040503050406030204" pitchFamily="18" charset="0"/>
                            </a:rPr>
                            <m:t>T</m:t>
                          </m:r>
                        </m:sup>
                      </m:sSup>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𝑁</m:t>
                          </m:r>
                          <m:r>
                            <a:rPr lang="en-GB" sz="2000" b="0" i="1" smtClean="0">
                              <a:latin typeface="Cambria Math" panose="02040503050406030204" pitchFamily="18" charset="0"/>
                            </a:rPr>
                            <m:t>−1</m:t>
                          </m:r>
                        </m:den>
                      </m:f>
                      <m:sSup>
                        <m:sSupPr>
                          <m:ctrlPr>
                            <a:rPr lang="en-GB" sz="2000" b="0" i="1" smtClean="0">
                              <a:latin typeface="Cambria Math" panose="02040503050406030204" pitchFamily="18" charset="0"/>
                            </a:rPr>
                          </m:ctrlPr>
                        </m:sSupPr>
                        <m:e>
                          <m:r>
                            <a:rPr lang="en-GB" sz="2000" b="1" i="0" smtClean="0">
                              <a:latin typeface="Cambria Math" panose="02040503050406030204" pitchFamily="18" charset="0"/>
                            </a:rPr>
                            <m:t>𝐗</m:t>
                          </m:r>
                        </m:e>
                        <m:sup>
                          <m:r>
                            <a:rPr lang="en-GB" sz="2000" b="1" i="1" smtClean="0">
                              <a:latin typeface="Cambria Math" panose="02040503050406030204" pitchFamily="18" charset="0"/>
                            </a:rPr>
                            <m:t>′</m:t>
                          </m:r>
                          <m:r>
                            <a:rPr lang="en-GB" sz="2000" b="0" i="1" smtClean="0">
                              <a:latin typeface="Cambria Math" panose="02040503050406030204" pitchFamily="18" charset="0"/>
                            </a:rPr>
                            <m:t>𝑓</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m:t>
                          </m:r>
                          <m:sSup>
                            <m:sSupPr>
                              <m:ctrlPr>
                                <a:rPr lang="en-GB" sz="2000" i="1">
                                  <a:latin typeface="Cambria Math" panose="02040503050406030204" pitchFamily="18" charset="0"/>
                                </a:rPr>
                              </m:ctrlPr>
                            </m:sSupPr>
                            <m:e>
                              <m:r>
                                <a:rPr lang="en-GB" sz="2000" b="1" i="0">
                                  <a:latin typeface="Cambria Math" panose="02040503050406030204" pitchFamily="18" charset="0"/>
                                </a:rPr>
                                <m:t>𝐗</m:t>
                              </m:r>
                              <m:r>
                                <a:rPr lang="en-GB" sz="2000" b="1" i="0" smtClean="0">
                                  <a:latin typeface="Cambria Math" panose="02040503050406030204" pitchFamily="18" charset="0"/>
                                </a:rPr>
                                <m:t>′</m:t>
                              </m:r>
                            </m:e>
                            <m:sup>
                              <m:r>
                                <a:rPr lang="en-GB" sz="2000" i="1">
                                  <a:latin typeface="Cambria Math" panose="02040503050406030204" pitchFamily="18" charset="0"/>
                                </a:rPr>
                                <m:t>𝑓</m:t>
                              </m:r>
                            </m:sup>
                          </m:sSup>
                          <m:r>
                            <a:rPr lang="en-GB" sz="2000" b="0" i="1" smtClean="0">
                              <a:latin typeface="Cambria Math" panose="02040503050406030204" pitchFamily="18" charset="0"/>
                            </a:rPr>
                            <m:t>)</m:t>
                          </m:r>
                        </m:e>
                        <m:sup>
                          <m:r>
                            <a:rPr lang="en-GB" sz="2000" b="0" i="1" smtClean="0">
                              <a:latin typeface="Cambria Math" panose="02040503050406030204" pitchFamily="18" charset="0"/>
                            </a:rPr>
                            <m:t>𝑇</m:t>
                          </m:r>
                        </m:sup>
                      </m:sSup>
                    </m:oMath>
                  </m:oMathPara>
                </a14:m>
                <a:endParaRPr lang="en-US" sz="2000" dirty="0"/>
              </a:p>
              <a:p>
                <a:pPr marL="0" indent="0">
                  <a:buNone/>
                </a:pPr>
                <a:endParaRPr lang="en-US" sz="2000" dirty="0"/>
              </a:p>
              <a:p>
                <a:pPr marL="0" indent="0" algn="ctr">
                  <a:buNone/>
                </a:pPr>
                <a:endParaRPr lang="en-US" sz="2000" i="1" dirty="0">
                  <a:latin typeface="Cambria Math" panose="02040503050406030204" pitchFamily="18" charset="0"/>
                </a:endParaRPr>
              </a:p>
              <a:p>
                <a:pPr marL="0" indent="0" algn="ctr">
                  <a:buNone/>
                </a:pPr>
                <a:endParaRPr lang="en-US" sz="2000" i="1" dirty="0">
                  <a:latin typeface="Cambria Math" panose="02040503050406030204" pitchFamily="18" charset="0"/>
                </a:endParaRPr>
              </a:p>
              <a:p>
                <a:pPr marL="0" indent="0" algn="ctr">
                  <a:buNone/>
                </a:pPr>
                <a:endParaRPr lang="en-US" sz="2000" i="1" dirty="0">
                  <a:latin typeface="Cambria Math" panose="02040503050406030204" pitchFamily="18" charset="0"/>
                </a:endParaRPr>
              </a:p>
              <a:p>
                <a:pPr marL="0" indent="0">
                  <a:buNone/>
                </a:pPr>
                <a:r>
                  <a:rPr lang="en-US" sz="2000" dirty="0"/>
                  <a:t>The update step for the mean:	 </a:t>
                </a:r>
                <a14:m>
                  <m:oMath xmlns:m="http://schemas.openxmlformats.org/officeDocument/2006/math">
                    <m:sSup>
                      <m:sSupPr>
                        <m:ctrlPr>
                          <a:rPr lang="en-US" sz="2000" i="1" smtClean="0">
                            <a:latin typeface="Cambria Math" panose="02040503050406030204" pitchFamily="18" charset="0"/>
                          </a:rPr>
                        </m:ctrlPr>
                      </m:sSupPr>
                      <m:e>
                        <m:acc>
                          <m:accPr>
                            <m:chr m:val="̅"/>
                            <m:ctrlPr>
                              <a:rPr lang="en-US" sz="2000" i="1" smtClean="0">
                                <a:latin typeface="Cambria Math" panose="02040503050406030204" pitchFamily="18" charset="0"/>
                              </a:rPr>
                            </m:ctrlPr>
                          </m:accPr>
                          <m:e>
                            <m:r>
                              <a:rPr lang="en-GB" sz="2000" b="1" i="0" smtClean="0">
                                <a:latin typeface="Cambria Math" panose="02040503050406030204" pitchFamily="18" charset="0"/>
                              </a:rPr>
                              <m:t>𝐱</m:t>
                            </m:r>
                          </m:e>
                        </m:acc>
                      </m:e>
                      <m:sup>
                        <m:r>
                          <m:rPr>
                            <m:sty m:val="p"/>
                          </m:rPr>
                          <a:rPr lang="en-GB" sz="2000" b="0" i="0" smtClean="0">
                            <a:latin typeface="Cambria Math" panose="02040503050406030204" pitchFamily="18" charset="0"/>
                          </a:rPr>
                          <m:t>a</m:t>
                        </m:r>
                      </m:sup>
                    </m:sSup>
                    <m:r>
                      <a:rPr lang="en-GB" sz="2000" b="0" i="0" smtClean="0">
                        <a:latin typeface="Cambria Math" panose="02040503050406030204" pitchFamily="18" charset="0"/>
                      </a:rPr>
                      <m:t>=</m:t>
                    </m:r>
                    <m:sSup>
                      <m:sSupPr>
                        <m:ctrlPr>
                          <a:rPr lang="en-GB" sz="2000" b="0" i="1" smtClean="0">
                            <a:latin typeface="Cambria Math" panose="02040503050406030204" pitchFamily="18" charset="0"/>
                          </a:rPr>
                        </m:ctrlPr>
                      </m:sSupPr>
                      <m:e>
                        <m:acc>
                          <m:accPr>
                            <m:chr m:val="̅"/>
                            <m:ctrlPr>
                              <a:rPr lang="en-GB" sz="2000" b="1" i="1" smtClean="0">
                                <a:latin typeface="Cambria Math" panose="02040503050406030204" pitchFamily="18" charset="0"/>
                              </a:rPr>
                            </m:ctrlPr>
                          </m:accPr>
                          <m:e>
                            <m:r>
                              <a:rPr lang="en-GB" sz="2000" b="1" i="0" smtClean="0">
                                <a:latin typeface="Cambria Math" panose="02040503050406030204" pitchFamily="18" charset="0"/>
                              </a:rPr>
                              <m:t>𝐱</m:t>
                            </m:r>
                          </m:e>
                        </m:acc>
                      </m:e>
                      <m:sup>
                        <m:r>
                          <m:rPr>
                            <m:sty m:val="p"/>
                          </m:rPr>
                          <a:rPr lang="en-GB" sz="2000" b="0" i="0" smtClean="0">
                            <a:latin typeface="Cambria Math" panose="02040503050406030204" pitchFamily="18" charset="0"/>
                          </a:rPr>
                          <m:t>f</m:t>
                        </m:r>
                      </m:sup>
                    </m:sSup>
                    <m:r>
                      <a:rPr lang="en-GB" sz="2000" b="0" i="0" smtClean="0">
                        <a:latin typeface="Cambria Math" panose="02040503050406030204" pitchFamily="18" charset="0"/>
                      </a:rPr>
                      <m:t>+</m:t>
                    </m:r>
                    <m:r>
                      <a:rPr lang="en-GB" sz="2000" b="1" i="0" smtClean="0">
                        <a:latin typeface="Cambria Math" panose="02040503050406030204" pitchFamily="18" charset="0"/>
                      </a:rPr>
                      <m:t>𝐊</m:t>
                    </m:r>
                    <m:r>
                      <a:rPr lang="en-GB" sz="2000" b="0" i="0" smtClean="0">
                        <a:latin typeface="Cambria Math" panose="02040503050406030204" pitchFamily="18" charset="0"/>
                      </a:rPr>
                      <m:t>(</m:t>
                    </m:r>
                    <m:r>
                      <a:rPr lang="en-GB" sz="2000" b="1" i="0" smtClean="0">
                        <a:latin typeface="Cambria Math" panose="02040503050406030204" pitchFamily="18" charset="0"/>
                      </a:rPr>
                      <m:t>𝐲</m:t>
                    </m:r>
                    <m:r>
                      <a:rPr lang="en-GB" sz="2000" b="0" i="0" smtClean="0">
                        <a:latin typeface="Cambria Math" panose="02040503050406030204" pitchFamily="18" charset="0"/>
                      </a:rPr>
                      <m:t>−</m:t>
                    </m:r>
                    <m:r>
                      <a:rPr lang="en-GB" sz="2000" b="0" i="1" smtClean="0">
                        <a:latin typeface="Cambria Math" panose="02040503050406030204" pitchFamily="18" charset="0"/>
                      </a:rPr>
                      <m:t>h</m:t>
                    </m:r>
                    <m:r>
                      <a:rPr lang="en-GB" sz="2000" b="0" i="0" smtClean="0">
                        <a:latin typeface="Cambria Math" panose="02040503050406030204" pitchFamily="18" charset="0"/>
                      </a:rPr>
                      <m:t>(</m:t>
                    </m:r>
                    <m:sSup>
                      <m:sSupPr>
                        <m:ctrlPr>
                          <a:rPr lang="en-GB" sz="2000" b="0" i="1" smtClean="0">
                            <a:latin typeface="Cambria Math" panose="02040503050406030204" pitchFamily="18" charset="0"/>
                          </a:rPr>
                        </m:ctrlPr>
                      </m:sSupPr>
                      <m:e>
                        <m:acc>
                          <m:accPr>
                            <m:chr m:val="̅"/>
                            <m:ctrlPr>
                              <a:rPr lang="en-GB" sz="2000" b="1" i="1" smtClean="0">
                                <a:latin typeface="Cambria Math" panose="02040503050406030204" pitchFamily="18" charset="0"/>
                              </a:rPr>
                            </m:ctrlPr>
                          </m:accPr>
                          <m:e>
                            <m:r>
                              <a:rPr lang="en-GB" sz="2000" b="1" i="0" smtClean="0">
                                <a:latin typeface="Cambria Math" panose="02040503050406030204" pitchFamily="18" charset="0"/>
                              </a:rPr>
                              <m:t>𝐱</m:t>
                            </m:r>
                          </m:e>
                        </m:acc>
                      </m:e>
                      <m:sup>
                        <m:r>
                          <m:rPr>
                            <m:sty m:val="p"/>
                          </m:rPr>
                          <a:rPr lang="en-GB" sz="2000" b="0" i="0" smtClean="0">
                            <a:latin typeface="Cambria Math" panose="02040503050406030204" pitchFamily="18" charset="0"/>
                          </a:rPr>
                          <m:t>f</m:t>
                        </m:r>
                      </m:sup>
                    </m:sSup>
                    <m:r>
                      <a:rPr lang="en-GB" sz="2000" b="0" i="0" smtClean="0">
                        <a:latin typeface="Cambria Math" panose="02040503050406030204" pitchFamily="18" charset="0"/>
                      </a:rPr>
                      <m:t>))</m:t>
                    </m:r>
                  </m:oMath>
                </a14:m>
                <a:r>
                  <a:rPr lang="en-US" sz="2000" dirty="0"/>
                  <a:t>, 		</a:t>
                </a:r>
                <a14:m>
                  <m:oMath xmlns:m="http://schemas.openxmlformats.org/officeDocument/2006/math">
                    <m:r>
                      <a:rPr lang="en-GB" sz="2000" b="1" i="0" smtClean="0">
                        <a:latin typeface="Cambria Math" panose="02040503050406030204" pitchFamily="18" charset="0"/>
                      </a:rPr>
                      <m:t>𝐊</m:t>
                    </m:r>
                    <m:r>
                      <a:rPr lang="en-GB" sz="2000" b="0" i="0"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1" i="0" smtClean="0">
                            <a:latin typeface="Cambria Math" panose="02040503050406030204" pitchFamily="18" charset="0"/>
                          </a:rPr>
                          <m:t>𝐏</m:t>
                        </m:r>
                      </m:e>
                      <m:sup>
                        <m:r>
                          <a:rPr lang="en-GB" sz="2000" b="0" i="1" smtClean="0">
                            <a:latin typeface="Cambria Math" panose="02040503050406030204" pitchFamily="18" charset="0"/>
                          </a:rPr>
                          <m:t>𝑓</m:t>
                        </m:r>
                      </m:sup>
                    </m:sSup>
                    <m:sSup>
                      <m:sSupPr>
                        <m:ctrlPr>
                          <a:rPr lang="en-GB" sz="2000" b="0" i="1" smtClean="0">
                            <a:latin typeface="Cambria Math" panose="02040503050406030204" pitchFamily="18" charset="0"/>
                          </a:rPr>
                        </m:ctrlPr>
                      </m:sSupPr>
                      <m:e>
                        <m:r>
                          <a:rPr lang="en-GB" sz="2000" b="1" i="0" smtClean="0">
                            <a:latin typeface="Cambria Math" panose="02040503050406030204" pitchFamily="18" charset="0"/>
                          </a:rPr>
                          <m:t>𝐇</m:t>
                        </m:r>
                      </m:e>
                      <m:sup>
                        <m:r>
                          <m:rPr>
                            <m:sty m:val="p"/>
                          </m:rPr>
                          <a:rPr lang="en-GB" sz="2000" b="0" i="0" smtClean="0">
                            <a:latin typeface="Cambria Math" panose="02040503050406030204" pitchFamily="18" charset="0"/>
                          </a:rPr>
                          <m:t>T</m:t>
                        </m:r>
                      </m:sup>
                    </m:sSup>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1" i="0" smtClean="0">
                                <a:latin typeface="Cambria Math" panose="02040503050406030204" pitchFamily="18" charset="0"/>
                              </a:rPr>
                              <m:t>𝐇</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𝑷</m:t>
                                </m:r>
                              </m:e>
                              <m:sup>
                                <m:r>
                                  <a:rPr lang="en-GB" sz="2000" b="1" i="1" smtClean="0">
                                    <a:latin typeface="Cambria Math" panose="02040503050406030204" pitchFamily="18" charset="0"/>
                                  </a:rPr>
                                  <m:t>𝒇</m:t>
                                </m:r>
                              </m:sup>
                            </m:sSup>
                            <m:sSup>
                              <m:sSupPr>
                                <m:ctrlPr>
                                  <a:rPr lang="en-GB" sz="2000" b="0" i="1" smtClean="0">
                                    <a:latin typeface="Cambria Math" panose="02040503050406030204" pitchFamily="18" charset="0"/>
                                  </a:rPr>
                                </m:ctrlPr>
                              </m:sSupPr>
                              <m:e>
                                <m:r>
                                  <a:rPr lang="en-GB" sz="2000" b="1" i="0" smtClean="0">
                                    <a:latin typeface="Cambria Math" panose="02040503050406030204" pitchFamily="18" charset="0"/>
                                  </a:rPr>
                                  <m:t>𝐇</m:t>
                                </m:r>
                              </m:e>
                              <m:sup>
                                <m:r>
                                  <m:rPr>
                                    <m:sty m:val="p"/>
                                  </m:rPr>
                                  <a:rPr lang="en-GB" sz="2000" b="0" i="0" smtClean="0">
                                    <a:latin typeface="Cambria Math" panose="02040503050406030204" pitchFamily="18" charset="0"/>
                                  </a:rPr>
                                  <m:t>T</m:t>
                                </m:r>
                              </m:sup>
                            </m:sSup>
                            <m:r>
                              <a:rPr lang="en-GB" sz="2000" b="0" i="0" smtClean="0">
                                <a:latin typeface="Cambria Math" panose="02040503050406030204" pitchFamily="18" charset="0"/>
                              </a:rPr>
                              <m:t>+</m:t>
                            </m:r>
                            <m:r>
                              <a:rPr lang="en-GB" sz="2000" b="1" i="0" smtClean="0">
                                <a:latin typeface="Cambria Math" panose="02040503050406030204" pitchFamily="18" charset="0"/>
                              </a:rPr>
                              <m:t>𝐑</m:t>
                            </m:r>
                          </m:e>
                        </m:d>
                      </m:e>
                      <m:sup>
                        <m:r>
                          <a:rPr lang="en-GB" sz="2000" b="0" i="0" smtClean="0">
                            <a:latin typeface="Cambria Math" panose="02040503050406030204" pitchFamily="18" charset="0"/>
                          </a:rPr>
                          <m:t>−1</m:t>
                        </m:r>
                      </m:sup>
                    </m:sSup>
                  </m:oMath>
                </a14:m>
                <a:endParaRPr lang="en-US" sz="2000" dirty="0"/>
              </a:p>
            </p:txBody>
          </p:sp>
        </mc:Choice>
        <mc:Fallback xmlns="">
          <p:sp>
            <p:nvSpPr>
              <p:cNvPr id="3" name="Content Placeholder 2">
                <a:extLst>
                  <a:ext uri="{FF2B5EF4-FFF2-40B4-BE49-F238E27FC236}">
                    <a16:creationId xmlns:a16="http://schemas.microsoft.com/office/drawing/2014/main" id="{EFB276B4-4E22-A505-9A86-69A9F97A9F56}"/>
                  </a:ext>
                </a:extLst>
              </p:cNvPr>
              <p:cNvSpPr>
                <a:spLocks noGrp="1" noRot="1" noChangeAspect="1" noMove="1" noResize="1" noEditPoints="1" noAdjustHandles="1" noChangeArrowheads="1" noChangeShapeType="1" noTextEdit="1"/>
              </p:cNvSpPr>
              <p:nvPr>
                <p:ph idx="1"/>
              </p:nvPr>
            </p:nvSpPr>
            <p:spPr>
              <a:blipFill>
                <a:blip r:embed="rId2"/>
                <a:stretch>
                  <a:fillRect l="-724" t="-1163" b="-1453"/>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6986AC09-75F5-275C-2822-B858A1809988}"/>
              </a:ext>
            </a:extLst>
          </p:cNvPr>
          <p:cNvGrpSpPr/>
          <p:nvPr/>
        </p:nvGrpSpPr>
        <p:grpSpPr>
          <a:xfrm>
            <a:off x="8619612" y="3008388"/>
            <a:ext cx="2685291" cy="1323439"/>
            <a:chOff x="6729265" y="3155748"/>
            <a:chExt cx="2685291" cy="1323439"/>
          </a:xfrm>
        </p:grpSpPr>
        <p:sp>
          <p:nvSpPr>
            <p:cNvPr id="4" name="Oval 3">
              <a:extLst>
                <a:ext uri="{FF2B5EF4-FFF2-40B4-BE49-F238E27FC236}">
                  <a16:creationId xmlns:a16="http://schemas.microsoft.com/office/drawing/2014/main" id="{7F0A6D56-871F-62D6-19E4-B834CF04A334}"/>
                </a:ext>
              </a:extLst>
            </p:cNvPr>
            <p:cNvSpPr/>
            <p:nvPr/>
          </p:nvSpPr>
          <p:spPr>
            <a:xfrm>
              <a:off x="6729265" y="3581877"/>
              <a:ext cx="553217" cy="471182"/>
            </a:xfrm>
            <a:prstGeom prst="ellipse">
              <a:avLst/>
            </a:prstGeom>
            <a:solidFill>
              <a:srgbClr val="FFC000">
                <a:alpha val="62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13CC75B-CC92-B2C4-C669-AA4594782165}"/>
                    </a:ext>
                  </a:extLst>
                </p:cNvPr>
                <p:cNvSpPr txBox="1"/>
                <p:nvPr/>
              </p:nvSpPr>
              <p:spPr>
                <a:xfrm>
                  <a:off x="7915770" y="3155748"/>
                  <a:ext cx="1498786" cy="1323439"/>
                </a:xfrm>
                <a:prstGeom prst="rect">
                  <a:avLst/>
                </a:prstGeom>
                <a:noFill/>
              </p:spPr>
              <p:txBody>
                <a:bodyPr wrap="square" rtlCol="0">
                  <a:spAutoFit/>
                </a:bodyPr>
                <a:lstStyle/>
                <a:p>
                  <a:r>
                    <a:rPr lang="en-US" sz="1600" dirty="0"/>
                    <a:t>Forecast perturbation matrix . Dimension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𝑁</m:t>
                      </m:r>
                    </m:oMath>
                  </a14:m>
                  <a:endParaRPr lang="en-US" sz="1600" dirty="0"/>
                </a:p>
              </p:txBody>
            </p:sp>
          </mc:Choice>
          <mc:Fallback xmlns="">
            <p:sp>
              <p:nvSpPr>
                <p:cNvPr id="5" name="TextBox 4">
                  <a:extLst>
                    <a:ext uri="{FF2B5EF4-FFF2-40B4-BE49-F238E27FC236}">
                      <a16:creationId xmlns:a16="http://schemas.microsoft.com/office/drawing/2014/main" id="{C13CC75B-CC92-B2C4-C669-AA4594782165}"/>
                    </a:ext>
                  </a:extLst>
                </p:cNvPr>
                <p:cNvSpPr txBox="1">
                  <a:spLocks noRot="1" noChangeAspect="1" noMove="1" noResize="1" noEditPoints="1" noAdjustHandles="1" noChangeArrowheads="1" noChangeShapeType="1" noTextEdit="1"/>
                </p:cNvSpPr>
                <p:nvPr/>
              </p:nvSpPr>
              <p:spPr>
                <a:xfrm>
                  <a:off x="7915770" y="3155748"/>
                  <a:ext cx="1498786" cy="1323439"/>
                </a:xfrm>
                <a:prstGeom prst="rect">
                  <a:avLst/>
                </a:prstGeom>
                <a:blipFill>
                  <a:blip r:embed="rId3"/>
                  <a:stretch>
                    <a:fillRect l="-2521" t="-952"/>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D2D8EA7A-2641-F547-145E-0DF1FB4A5080}"/>
                </a:ext>
              </a:extLst>
            </p:cNvPr>
            <p:cNvCxnSpPr>
              <a:cxnSpLocks/>
              <a:stCxn id="5" idx="1"/>
              <a:endCxn id="4" idx="6"/>
            </p:cNvCxnSpPr>
            <p:nvPr/>
          </p:nvCxnSpPr>
          <p:spPr>
            <a:xfrm flipH="1">
              <a:off x="7282482" y="3817468"/>
              <a:ext cx="6332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AD8F86EC-E10D-67E8-A617-1D78A76BAE7D}"/>
              </a:ext>
            </a:extLst>
          </p:cNvPr>
          <p:cNvGrpSpPr/>
          <p:nvPr/>
        </p:nvGrpSpPr>
        <p:grpSpPr>
          <a:xfrm>
            <a:off x="2822996" y="3670107"/>
            <a:ext cx="1498786" cy="1733824"/>
            <a:chOff x="6256480" y="3581877"/>
            <a:chExt cx="1498786" cy="1733824"/>
          </a:xfrm>
        </p:grpSpPr>
        <p:sp>
          <p:nvSpPr>
            <p:cNvPr id="13" name="Oval 12">
              <a:extLst>
                <a:ext uri="{FF2B5EF4-FFF2-40B4-BE49-F238E27FC236}">
                  <a16:creationId xmlns:a16="http://schemas.microsoft.com/office/drawing/2014/main" id="{9A43E54B-D3CB-A74B-BE63-B87AF3911F80}"/>
                </a:ext>
              </a:extLst>
            </p:cNvPr>
            <p:cNvSpPr/>
            <p:nvPr/>
          </p:nvSpPr>
          <p:spPr>
            <a:xfrm>
              <a:off x="6729265" y="3581877"/>
              <a:ext cx="553217" cy="471182"/>
            </a:xfrm>
            <a:prstGeom prst="ellipse">
              <a:avLst/>
            </a:prstGeom>
            <a:solidFill>
              <a:srgbClr val="FFC000">
                <a:alpha val="62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B4EB18-4A83-21DE-BC15-8DF5E97A46CF}"/>
                </a:ext>
              </a:extLst>
            </p:cNvPr>
            <p:cNvSpPr txBox="1"/>
            <p:nvPr/>
          </p:nvSpPr>
          <p:spPr>
            <a:xfrm>
              <a:off x="6256480" y="4484704"/>
              <a:ext cx="1498786" cy="830997"/>
            </a:xfrm>
            <a:prstGeom prst="rect">
              <a:avLst/>
            </a:prstGeom>
            <a:noFill/>
          </p:spPr>
          <p:txBody>
            <a:bodyPr wrap="square" rtlCol="0">
              <a:spAutoFit/>
            </a:bodyPr>
            <a:lstStyle/>
            <a:p>
              <a:r>
                <a:rPr lang="en-GB" sz="1600" dirty="0"/>
                <a:t>Number of ensemble members</a:t>
              </a:r>
              <a:endParaRPr lang="en-US" sz="1600" dirty="0"/>
            </a:p>
          </p:txBody>
        </p:sp>
        <p:cxnSp>
          <p:nvCxnSpPr>
            <p:cNvPr id="15" name="Straight Arrow Connector 14">
              <a:extLst>
                <a:ext uri="{FF2B5EF4-FFF2-40B4-BE49-F238E27FC236}">
                  <a16:creationId xmlns:a16="http://schemas.microsoft.com/office/drawing/2014/main" id="{224F9DF0-1BD6-EB05-97BC-182AE0FEA3B7}"/>
                </a:ext>
              </a:extLst>
            </p:cNvPr>
            <p:cNvCxnSpPr>
              <a:cxnSpLocks/>
              <a:stCxn id="14" idx="0"/>
              <a:endCxn id="13" idx="4"/>
            </p:cNvCxnSpPr>
            <p:nvPr/>
          </p:nvCxnSpPr>
          <p:spPr>
            <a:xfrm flipV="1">
              <a:off x="7005873" y="4053059"/>
              <a:ext cx="1" cy="4316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2" name="Slide Number Placeholder 21">
            <a:extLst>
              <a:ext uri="{FF2B5EF4-FFF2-40B4-BE49-F238E27FC236}">
                <a16:creationId xmlns:a16="http://schemas.microsoft.com/office/drawing/2014/main" id="{01B4E745-F68F-48B8-55A8-CBE389413FBA}"/>
              </a:ext>
            </a:extLst>
          </p:cNvPr>
          <p:cNvSpPr>
            <a:spLocks noGrp="1"/>
          </p:cNvSpPr>
          <p:nvPr>
            <p:ph type="sldNum" sz="quarter" idx="12"/>
          </p:nvPr>
        </p:nvSpPr>
        <p:spPr/>
        <p:txBody>
          <a:bodyPr/>
          <a:lstStyle/>
          <a:p>
            <a:fld id="{A5B4B95A-9153-6F49-95A6-F0E085DA3945}" type="slidenum">
              <a:rPr lang="en-US" smtClean="0"/>
              <a:t>32</a:t>
            </a:fld>
            <a:endParaRPr lang="en-US"/>
          </a:p>
        </p:txBody>
      </p:sp>
    </p:spTree>
    <p:extLst>
      <p:ext uri="{BB962C8B-B14F-4D97-AF65-F5344CB8AC3E}">
        <p14:creationId xmlns:p14="http://schemas.microsoft.com/office/powerpoint/2010/main" val="13694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3C99-C46B-E5DC-8298-FC2A9CD332AC}"/>
              </a:ext>
            </a:extLst>
          </p:cNvPr>
          <p:cNvSpPr>
            <a:spLocks noGrp="1"/>
          </p:cNvSpPr>
          <p:nvPr>
            <p:ph type="title"/>
          </p:nvPr>
        </p:nvSpPr>
        <p:spPr/>
        <p:txBody>
          <a:bodyPr/>
          <a:lstStyle/>
          <a:p>
            <a:r>
              <a:rPr lang="en-US" dirty="0" err="1"/>
              <a:t>EnKF</a:t>
            </a:r>
            <a:r>
              <a:rPr lang="en-US" dirty="0"/>
              <a:t> – the update step for the 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AB3207-2563-20C5-BBE5-4A8B81CA554E}"/>
                  </a:ext>
                </a:extLst>
              </p:cNvPr>
              <p:cNvSpPr>
                <a:spLocks noGrp="1"/>
              </p:cNvSpPr>
              <p:nvPr>
                <p:ph idx="1"/>
              </p:nvPr>
            </p:nvSpPr>
            <p:spPr/>
            <p:txBody>
              <a:bodyPr>
                <a:normAutofit/>
              </a:bodyPr>
              <a:lstStyle/>
              <a:p>
                <a:pPr marL="0" indent="0">
                  <a:buNone/>
                </a:pPr>
                <a:r>
                  <a:rPr lang="en-US" sz="2000" dirty="0"/>
                  <a:t>The analysis error covariance matrix can be estimated in two ways</a:t>
                </a:r>
              </a:p>
              <a:p>
                <a:r>
                  <a:rPr lang="en-US" sz="2000" b="1" dirty="0"/>
                  <a:t>Stochastic methods</a:t>
                </a:r>
                <a:r>
                  <a:rPr lang="en-US" sz="2000" dirty="0"/>
                  <a:t>: Samples from the posterior distribution are created </a:t>
                </a:r>
              </a:p>
              <a:p>
                <a:pPr marL="0" indent="0">
                  <a:buNone/>
                </a:pPr>
                <a:r>
                  <a:rPr lang="en-US" sz="2000" dirty="0">
                    <a:solidFill>
                      <a:srgbClr val="FF0000"/>
                    </a:solidFill>
                  </a:rPr>
                  <a:t>	</a:t>
                </a:r>
                <a14:m>
                  <m:oMath xmlns:m="http://schemas.openxmlformats.org/officeDocument/2006/math">
                    <m:sSubSup>
                      <m:sSubSupPr>
                        <m:ctrlPr>
                          <a:rPr lang="en-US" sz="2000" i="1" smtClean="0">
                            <a:solidFill>
                              <a:srgbClr val="FF0000"/>
                            </a:solidFill>
                            <a:latin typeface="Cambria Math" panose="02040503050406030204" pitchFamily="18" charset="0"/>
                          </a:rPr>
                        </m:ctrlPr>
                      </m:sSubSupPr>
                      <m:e>
                        <m:r>
                          <a:rPr lang="en-GB" sz="2000" b="1">
                            <a:solidFill>
                              <a:srgbClr val="FF0000"/>
                            </a:solidFill>
                            <a:latin typeface="Cambria Math" panose="02040503050406030204" pitchFamily="18" charset="0"/>
                          </a:rPr>
                          <m:t>𝐱</m:t>
                        </m:r>
                      </m:e>
                      <m:sub>
                        <m:r>
                          <a:rPr lang="en-GB" sz="2000" i="1">
                            <a:solidFill>
                              <a:srgbClr val="FF0000"/>
                            </a:solidFill>
                            <a:latin typeface="Cambria Math" panose="02040503050406030204" pitchFamily="18" charset="0"/>
                          </a:rPr>
                          <m:t>𝑘</m:t>
                        </m:r>
                      </m:sub>
                      <m:sup>
                        <m:d>
                          <m:dPr>
                            <m:ctrlPr>
                              <a:rPr lang="en-GB" sz="2000" i="1">
                                <a:solidFill>
                                  <a:srgbClr val="FF0000"/>
                                </a:solidFill>
                                <a:latin typeface="Cambria Math" panose="02040503050406030204" pitchFamily="18" charset="0"/>
                              </a:rPr>
                            </m:ctrlPr>
                          </m:dPr>
                          <m:e>
                            <m:r>
                              <a:rPr lang="en-GB" sz="2000" i="1">
                                <a:solidFill>
                                  <a:srgbClr val="FF0000"/>
                                </a:solidFill>
                                <a:latin typeface="Cambria Math" panose="02040503050406030204" pitchFamily="18" charset="0"/>
                              </a:rPr>
                              <m:t>𝑖</m:t>
                            </m:r>
                          </m:e>
                        </m:d>
                        <m:r>
                          <a:rPr lang="en-GB" sz="2000" i="1">
                            <a:solidFill>
                              <a:srgbClr val="FF0000"/>
                            </a:solidFill>
                            <a:latin typeface="Cambria Math" panose="02040503050406030204" pitchFamily="18" charset="0"/>
                          </a:rPr>
                          <m:t>,</m:t>
                        </m:r>
                        <m:r>
                          <m:rPr>
                            <m:sty m:val="p"/>
                          </m:rPr>
                          <a:rPr lang="en-GB" sz="2000">
                            <a:solidFill>
                              <a:srgbClr val="FF0000"/>
                            </a:solidFill>
                            <a:latin typeface="Cambria Math" panose="02040503050406030204" pitchFamily="18" charset="0"/>
                          </a:rPr>
                          <m:t>a</m:t>
                        </m:r>
                      </m:sup>
                    </m:sSubSup>
                    <m:r>
                      <a:rPr lang="en-GB" sz="2000" i="1">
                        <a:latin typeface="Cambria Math" panose="02040503050406030204" pitchFamily="18" charset="0"/>
                      </a:rPr>
                      <m:t>=</m:t>
                    </m:r>
                    <m:sSubSup>
                      <m:sSubSupPr>
                        <m:ctrlPr>
                          <a:rPr lang="en-US" sz="2000" i="1" smtClean="0">
                            <a:solidFill>
                              <a:schemeClr val="accent1"/>
                            </a:solidFill>
                            <a:latin typeface="Cambria Math" panose="02040503050406030204" pitchFamily="18" charset="0"/>
                          </a:rPr>
                        </m:ctrlPr>
                      </m:sSubSupPr>
                      <m:e>
                        <m:r>
                          <a:rPr lang="en-GB" sz="2000" b="1">
                            <a:solidFill>
                              <a:schemeClr val="accent1"/>
                            </a:solidFill>
                            <a:latin typeface="Cambria Math" panose="02040503050406030204" pitchFamily="18" charset="0"/>
                          </a:rPr>
                          <m:t>𝐱</m:t>
                        </m:r>
                      </m:e>
                      <m:sub>
                        <m:r>
                          <a:rPr lang="en-GB" sz="2000" i="1">
                            <a:solidFill>
                              <a:schemeClr val="accent1"/>
                            </a:solidFill>
                            <a:latin typeface="Cambria Math" panose="02040503050406030204" pitchFamily="18" charset="0"/>
                          </a:rPr>
                          <m:t>𝑘</m:t>
                        </m:r>
                      </m:sub>
                      <m:sup>
                        <m:d>
                          <m:dPr>
                            <m:ctrlPr>
                              <a:rPr lang="en-GB" sz="2000" i="1">
                                <a:solidFill>
                                  <a:schemeClr val="accent1"/>
                                </a:solidFill>
                                <a:latin typeface="Cambria Math" panose="02040503050406030204" pitchFamily="18" charset="0"/>
                              </a:rPr>
                            </m:ctrlPr>
                          </m:dPr>
                          <m:e>
                            <m:r>
                              <a:rPr lang="en-GB" sz="2000" i="1">
                                <a:solidFill>
                                  <a:schemeClr val="accent1"/>
                                </a:solidFill>
                                <a:latin typeface="Cambria Math" panose="02040503050406030204" pitchFamily="18" charset="0"/>
                              </a:rPr>
                              <m:t>𝑖</m:t>
                            </m:r>
                          </m:e>
                        </m:d>
                        <m:r>
                          <a:rPr lang="en-GB" sz="2000" i="1">
                            <a:solidFill>
                              <a:schemeClr val="accent1"/>
                            </a:solidFill>
                            <a:latin typeface="Cambria Math" panose="02040503050406030204" pitchFamily="18" charset="0"/>
                          </a:rPr>
                          <m:t>,</m:t>
                        </m:r>
                        <m:r>
                          <m:rPr>
                            <m:sty m:val="p"/>
                          </m:rPr>
                          <a:rPr lang="en-GB" sz="2000">
                            <a:solidFill>
                              <a:schemeClr val="accent1"/>
                            </a:solidFill>
                            <a:latin typeface="Cambria Math" panose="02040503050406030204" pitchFamily="18" charset="0"/>
                          </a:rPr>
                          <m:t>f</m:t>
                        </m:r>
                      </m:sup>
                    </m:sSubSup>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b="1">
                            <a:latin typeface="Cambria Math" panose="02040503050406030204" pitchFamily="18" charset="0"/>
                            <a:ea typeface="Cambria Math" panose="02040503050406030204" pitchFamily="18" charset="0"/>
                          </a:rPr>
                          <m:t>𝐊</m:t>
                        </m:r>
                      </m:e>
                      <m:sub>
                        <m:r>
                          <a:rPr lang="en-GB" sz="2000" i="1">
                            <a:latin typeface="Cambria Math" panose="02040503050406030204" pitchFamily="18" charset="0"/>
                          </a:rPr>
                          <m:t>𝑘</m:t>
                        </m:r>
                      </m:sub>
                    </m:sSub>
                    <m:r>
                      <a:rPr lang="en-GB" sz="2000" b="1">
                        <a:latin typeface="Cambria Math" panose="02040503050406030204" pitchFamily="18" charset="0"/>
                      </a:rPr>
                      <m:t>(</m:t>
                    </m:r>
                    <m:sSub>
                      <m:sSubPr>
                        <m:ctrlPr>
                          <a:rPr lang="en-GB" sz="2000" b="1" i="1">
                            <a:latin typeface="Cambria Math" panose="02040503050406030204" pitchFamily="18" charset="0"/>
                          </a:rPr>
                        </m:ctrlPr>
                      </m:sSubPr>
                      <m:e>
                        <m:r>
                          <a:rPr lang="en-GB" sz="2000" b="1" i="1">
                            <a:latin typeface="Cambria Math" panose="02040503050406030204" pitchFamily="18" charset="0"/>
                          </a:rPr>
                          <m:t>𝒚</m:t>
                        </m:r>
                      </m:e>
                      <m:sub>
                        <m:r>
                          <a:rPr lang="en-GB" sz="2000" i="1">
                            <a:latin typeface="Cambria Math" panose="02040503050406030204" pitchFamily="18" charset="0"/>
                          </a:rPr>
                          <m:t>𝑘</m:t>
                        </m:r>
                      </m:sub>
                    </m:sSub>
                    <m:r>
                      <a:rPr lang="en-GB" sz="2000" b="1" i="1">
                        <a:latin typeface="Cambria Math" panose="02040503050406030204" pitchFamily="18" charset="0"/>
                      </a:rPr>
                      <m:t>+</m:t>
                    </m:r>
                    <m:sSubSup>
                      <m:sSubSupPr>
                        <m:ctrlPr>
                          <a:rPr lang="en-GB" sz="2000" b="1" i="1">
                            <a:latin typeface="Cambria Math" panose="02040503050406030204" pitchFamily="18" charset="0"/>
                          </a:rPr>
                        </m:ctrlPr>
                      </m:sSubSupPr>
                      <m:e>
                        <m:r>
                          <a:rPr lang="en-GB" sz="2000" b="1">
                            <a:latin typeface="Cambria Math" panose="02040503050406030204" pitchFamily="18" charset="0"/>
                            <a:ea typeface="Cambria Math" panose="02040503050406030204" pitchFamily="18" charset="0"/>
                          </a:rPr>
                          <m:t>𝛜</m:t>
                        </m:r>
                      </m:e>
                      <m:sub>
                        <m:r>
                          <m:rPr>
                            <m:sty m:val="p"/>
                          </m:rPr>
                          <a:rPr lang="en-GB" sz="2000">
                            <a:latin typeface="Cambria Math" panose="02040503050406030204" pitchFamily="18" charset="0"/>
                          </a:rPr>
                          <m:t>y</m:t>
                        </m:r>
                      </m:sub>
                      <m:sup>
                        <m:d>
                          <m:dPr>
                            <m:ctrlPr>
                              <a:rPr lang="en-GB" sz="2000" b="1" i="1">
                                <a:latin typeface="Cambria Math" panose="02040503050406030204" pitchFamily="18" charset="0"/>
                              </a:rPr>
                            </m:ctrlPr>
                          </m:dPr>
                          <m:e>
                            <m:r>
                              <a:rPr lang="en-GB" sz="2000" i="1">
                                <a:latin typeface="Cambria Math" panose="02040503050406030204" pitchFamily="18" charset="0"/>
                              </a:rPr>
                              <m:t>𝑖</m:t>
                            </m:r>
                          </m:e>
                        </m:d>
                      </m:sup>
                    </m:sSubSup>
                    <m:r>
                      <a:rPr lang="en-GB" sz="2000" b="1" i="1">
                        <a:latin typeface="Cambria Math" panose="02040503050406030204" pitchFamily="18" charset="0"/>
                      </a:rPr>
                      <m:t>−</m:t>
                    </m:r>
                    <m:r>
                      <a:rPr lang="en-GB" sz="2000" b="0" i="1" smtClean="0">
                        <a:latin typeface="Cambria Math" panose="02040503050406030204" pitchFamily="18" charset="0"/>
                      </a:rPr>
                      <m:t>h</m:t>
                    </m:r>
                    <m:d>
                      <m:dPr>
                        <m:ctrlPr>
                          <a:rPr lang="en-GB" sz="2000" b="0" i="1" smtClean="0">
                            <a:latin typeface="Cambria Math" panose="02040503050406030204" pitchFamily="18" charset="0"/>
                          </a:rPr>
                        </m:ctrlPr>
                      </m:dPr>
                      <m:e>
                        <m:sSubSup>
                          <m:sSubSupPr>
                            <m:ctrlPr>
                              <a:rPr lang="en-US" sz="2000" i="1" smtClean="0">
                                <a:solidFill>
                                  <a:schemeClr val="accent1"/>
                                </a:solidFill>
                                <a:latin typeface="Cambria Math" panose="02040503050406030204" pitchFamily="18" charset="0"/>
                              </a:rPr>
                            </m:ctrlPr>
                          </m:sSubSupPr>
                          <m:e>
                            <m:r>
                              <a:rPr lang="en-GB" sz="2000" b="1">
                                <a:solidFill>
                                  <a:schemeClr val="accent1"/>
                                </a:solidFill>
                                <a:latin typeface="Cambria Math" panose="02040503050406030204" pitchFamily="18" charset="0"/>
                              </a:rPr>
                              <m:t>𝐱</m:t>
                            </m:r>
                          </m:e>
                          <m:sub>
                            <m:r>
                              <a:rPr lang="en-GB" sz="2000" i="1">
                                <a:solidFill>
                                  <a:schemeClr val="accent1"/>
                                </a:solidFill>
                                <a:latin typeface="Cambria Math" panose="02040503050406030204" pitchFamily="18" charset="0"/>
                              </a:rPr>
                              <m:t>𝑘</m:t>
                            </m:r>
                          </m:sub>
                          <m:sup>
                            <m:d>
                              <m:dPr>
                                <m:ctrlPr>
                                  <a:rPr lang="en-GB" sz="2000" i="1">
                                    <a:solidFill>
                                      <a:schemeClr val="accent1"/>
                                    </a:solidFill>
                                    <a:latin typeface="Cambria Math" panose="02040503050406030204" pitchFamily="18" charset="0"/>
                                  </a:rPr>
                                </m:ctrlPr>
                              </m:dPr>
                              <m:e>
                                <m:r>
                                  <a:rPr lang="en-GB" sz="2000" i="1">
                                    <a:solidFill>
                                      <a:schemeClr val="accent1"/>
                                    </a:solidFill>
                                    <a:latin typeface="Cambria Math" panose="02040503050406030204" pitchFamily="18" charset="0"/>
                                  </a:rPr>
                                  <m:t>𝑖</m:t>
                                </m:r>
                              </m:e>
                            </m:d>
                            <m:r>
                              <a:rPr lang="en-GB" sz="2000">
                                <a:solidFill>
                                  <a:schemeClr val="accent1"/>
                                </a:solidFill>
                                <a:latin typeface="Cambria Math" panose="02040503050406030204" pitchFamily="18" charset="0"/>
                              </a:rPr>
                              <m:t>,</m:t>
                            </m:r>
                            <m:r>
                              <m:rPr>
                                <m:sty m:val="p"/>
                              </m:rPr>
                              <a:rPr lang="en-GB" sz="2000">
                                <a:solidFill>
                                  <a:schemeClr val="accent1"/>
                                </a:solidFill>
                                <a:latin typeface="Cambria Math" panose="02040503050406030204" pitchFamily="18" charset="0"/>
                              </a:rPr>
                              <m:t>f</m:t>
                            </m:r>
                          </m:sup>
                        </m:sSubSup>
                      </m:e>
                    </m:d>
                    <m:r>
                      <a:rPr lang="en-GB" sz="2000" b="1" i="0" smtClean="0">
                        <a:latin typeface="Cambria Math" panose="02040503050406030204" pitchFamily="18" charset="0"/>
                      </a:rPr>
                      <m:t>)</m:t>
                    </m:r>
                  </m:oMath>
                </a14:m>
                <a:r>
                  <a:rPr lang="en-US" sz="2000" dirty="0"/>
                  <a:t>, where </a:t>
                </a:r>
                <a14:m>
                  <m:oMath xmlns:m="http://schemas.openxmlformats.org/officeDocument/2006/math">
                    <m:sSubSup>
                      <m:sSubSupPr>
                        <m:ctrlPr>
                          <a:rPr lang="en-GB" sz="2000" b="1" i="1">
                            <a:latin typeface="Cambria Math" panose="02040503050406030204" pitchFamily="18" charset="0"/>
                          </a:rPr>
                        </m:ctrlPr>
                      </m:sSubSupPr>
                      <m:e>
                        <m:r>
                          <a:rPr lang="en-GB" sz="2000" b="1">
                            <a:latin typeface="Cambria Math" panose="02040503050406030204" pitchFamily="18" charset="0"/>
                            <a:ea typeface="Cambria Math" panose="02040503050406030204" pitchFamily="18" charset="0"/>
                          </a:rPr>
                          <m:t>𝛜</m:t>
                        </m:r>
                      </m:e>
                      <m:sub>
                        <m:r>
                          <m:rPr>
                            <m:sty m:val="p"/>
                          </m:rPr>
                          <a:rPr lang="en-GB" sz="2000">
                            <a:latin typeface="Cambria Math" panose="02040503050406030204" pitchFamily="18" charset="0"/>
                          </a:rPr>
                          <m:t>y</m:t>
                        </m:r>
                      </m:sub>
                      <m:sup/>
                    </m:sSubSup>
                    <m:r>
                      <a:rPr lang="en-GB" sz="2000" b="1"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𝑁</m:t>
                    </m:r>
                    <m:r>
                      <a:rPr lang="en-GB" sz="2000" b="1">
                        <a:latin typeface="Cambria Math" panose="02040503050406030204" pitchFamily="18" charset="0"/>
                        <a:ea typeface="Cambria Math" panose="02040503050406030204" pitchFamily="18" charset="0"/>
                      </a:rPr>
                      <m:t>(</m:t>
                    </m:r>
                    <m:r>
                      <a:rPr lang="en-GB" sz="2000" b="1">
                        <a:latin typeface="Cambria Math" panose="02040503050406030204" pitchFamily="18" charset="0"/>
                        <a:ea typeface="Cambria Math" panose="02040503050406030204" pitchFamily="18" charset="0"/>
                      </a:rPr>
                      <m:t>𝟎</m:t>
                    </m:r>
                    <m:r>
                      <a:rPr lang="en-GB" sz="2000" b="1">
                        <a:latin typeface="Cambria Math" panose="02040503050406030204" pitchFamily="18" charset="0"/>
                        <a:ea typeface="Cambria Math" panose="02040503050406030204" pitchFamily="18" charset="0"/>
                      </a:rPr>
                      <m:t>,</m:t>
                    </m:r>
                    <m:r>
                      <a:rPr lang="en-GB" sz="2000" b="1">
                        <a:latin typeface="Cambria Math" panose="02040503050406030204" pitchFamily="18" charset="0"/>
                        <a:ea typeface="Cambria Math" panose="02040503050406030204" pitchFamily="18" charset="0"/>
                      </a:rPr>
                      <m:t>𝐑</m:t>
                    </m:r>
                    <m:r>
                      <a:rPr lang="en-GB" sz="2000" b="1" i="1">
                        <a:latin typeface="Cambria Math" panose="02040503050406030204" pitchFamily="18" charset="0"/>
                        <a:ea typeface="Cambria Math" panose="02040503050406030204" pitchFamily="18" charset="0"/>
                      </a:rPr>
                      <m:t>)</m:t>
                    </m:r>
                  </m:oMath>
                </a14:m>
                <a:r>
                  <a:rPr lang="en-US" sz="2000" dirty="0"/>
                  <a:t>. Then the sample covariance matrix is computed as:</a:t>
                </a: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GB" sz="2000" b="1" i="0" smtClean="0">
                              <a:latin typeface="Cambria Math" panose="02040503050406030204" pitchFamily="18" charset="0"/>
                            </a:rPr>
                            <m:t>𝐏</m:t>
                          </m:r>
                        </m:e>
                        <m:sup>
                          <m:r>
                            <a:rPr lang="en-GB" sz="2000" b="0" i="1" smtClean="0">
                              <a:latin typeface="Cambria Math" panose="02040503050406030204" pitchFamily="18" charset="0"/>
                            </a:rPr>
                            <m:t>𝑎</m:t>
                          </m:r>
                        </m:sup>
                      </m:sSup>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i="1">
                              <a:latin typeface="Cambria Math" panose="02040503050406030204" pitchFamily="18" charset="0"/>
                            </a:rPr>
                            <m:t>𝑁</m:t>
                          </m:r>
                          <m:r>
                            <a:rPr lang="en-GB" sz="2000" i="1">
                              <a:latin typeface="Cambria Math" panose="02040503050406030204" pitchFamily="18" charset="0"/>
                            </a:rPr>
                            <m:t>−1</m:t>
                          </m:r>
                        </m:den>
                      </m:f>
                      <m:nary>
                        <m:naryPr>
                          <m:chr m:val="∑"/>
                          <m:ctrlPr>
                            <a:rPr lang="en-GB" sz="2000" i="1">
                              <a:latin typeface="Cambria Math" panose="02040503050406030204" pitchFamily="18" charset="0"/>
                            </a:rPr>
                          </m:ctrlPr>
                        </m:naryPr>
                        <m:sub>
                          <m:r>
                            <m:rPr>
                              <m:brk m:alnAt="23"/>
                            </m:rPr>
                            <a:rPr lang="en-GB" sz="2000" i="1">
                              <a:latin typeface="Cambria Math" panose="02040503050406030204" pitchFamily="18" charset="0"/>
                            </a:rPr>
                            <m:t>𝑖</m:t>
                          </m:r>
                          <m:r>
                            <a:rPr lang="en-GB" sz="2000" i="1">
                              <a:latin typeface="Cambria Math" panose="02040503050406030204" pitchFamily="18" charset="0"/>
                            </a:rPr>
                            <m:t>=1</m:t>
                          </m:r>
                        </m:sub>
                        <m:sup>
                          <m:r>
                            <a:rPr lang="en-GB" sz="2000" i="1">
                              <a:latin typeface="Cambria Math" panose="02040503050406030204" pitchFamily="18" charset="0"/>
                            </a:rPr>
                            <m:t>𝑁</m:t>
                          </m:r>
                        </m:sup>
                        <m:e>
                          <m:d>
                            <m:dPr>
                              <m:ctrlPr>
                                <a:rPr lang="en-GB"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GB" sz="2000" b="1">
                                      <a:latin typeface="Cambria Math" panose="02040503050406030204" pitchFamily="18" charset="0"/>
                                    </a:rPr>
                                    <m:t>𝐱</m:t>
                                  </m:r>
                                </m:e>
                                <m:sub>
                                  <m:r>
                                    <a:rPr lang="en-GB" sz="2000" i="1">
                                      <a:latin typeface="Cambria Math" panose="02040503050406030204" pitchFamily="18" charset="0"/>
                                    </a:rPr>
                                    <m:t>𝑘</m:t>
                                  </m:r>
                                </m:sub>
                                <m:sup>
                                  <m:d>
                                    <m:dPr>
                                      <m:ctrlPr>
                                        <a:rPr lang="en-GB" sz="2000" i="1">
                                          <a:latin typeface="Cambria Math" panose="02040503050406030204" pitchFamily="18" charset="0"/>
                                        </a:rPr>
                                      </m:ctrlPr>
                                    </m:dPr>
                                    <m:e>
                                      <m:r>
                                        <a:rPr lang="en-GB" sz="2000" i="1">
                                          <a:latin typeface="Cambria Math" panose="02040503050406030204" pitchFamily="18" charset="0"/>
                                        </a:rPr>
                                        <m:t>𝑖</m:t>
                                      </m:r>
                                    </m:e>
                                  </m:d>
                                  <m:r>
                                    <a:rPr lang="en-GB" sz="2000">
                                      <a:latin typeface="Cambria Math" panose="02040503050406030204" pitchFamily="18" charset="0"/>
                                    </a:rPr>
                                    <m:t>,</m:t>
                                  </m:r>
                                  <m:r>
                                    <a:rPr lang="en-GB" sz="2000" b="0" i="1" smtClean="0">
                                      <a:latin typeface="Cambria Math" panose="02040503050406030204" pitchFamily="18" charset="0"/>
                                    </a:rPr>
                                    <m:t>𝑎</m:t>
                                  </m:r>
                                </m:sup>
                              </m:sSubSup>
                              <m:r>
                                <a:rPr lang="en-GB"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b="1" i="1">
                                          <a:latin typeface="Cambria Math" panose="02040503050406030204" pitchFamily="18" charset="0"/>
                                        </a:rPr>
                                      </m:ctrlPr>
                                    </m:accPr>
                                    <m:e>
                                      <m:r>
                                        <a:rPr lang="en-GB" sz="2000" b="1">
                                          <a:latin typeface="Cambria Math" panose="02040503050406030204" pitchFamily="18" charset="0"/>
                                        </a:rPr>
                                        <m:t>𝐱</m:t>
                                      </m:r>
                                    </m:e>
                                  </m:acc>
                                </m:e>
                                <m:sub>
                                  <m:r>
                                    <a:rPr lang="en-GB" sz="2000" i="1">
                                      <a:latin typeface="Cambria Math" panose="02040503050406030204" pitchFamily="18" charset="0"/>
                                    </a:rPr>
                                    <m:t>𝑘</m:t>
                                  </m:r>
                                </m:sub>
                                <m:sup>
                                  <m:r>
                                    <m:rPr>
                                      <m:sty m:val="p"/>
                                    </m:rPr>
                                    <a:rPr lang="en-GB" sz="2000" b="0" i="0" smtClean="0">
                                      <a:latin typeface="Cambria Math" panose="02040503050406030204" pitchFamily="18" charset="0"/>
                                    </a:rPr>
                                    <m:t>a</m:t>
                                  </m:r>
                                </m:sup>
                              </m:sSubSup>
                            </m:e>
                          </m:d>
                        </m:e>
                      </m:nary>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GB" sz="2000" b="1">
                                      <a:latin typeface="Cambria Math" panose="02040503050406030204" pitchFamily="18" charset="0"/>
                                    </a:rPr>
                                    <m:t>𝐱</m:t>
                                  </m:r>
                                </m:e>
                                <m:sub>
                                  <m:r>
                                    <a:rPr lang="en-GB" sz="2000" i="1">
                                      <a:latin typeface="Cambria Math" panose="02040503050406030204" pitchFamily="18" charset="0"/>
                                    </a:rPr>
                                    <m:t>𝑘</m:t>
                                  </m:r>
                                </m:sub>
                                <m:sup>
                                  <m:d>
                                    <m:dPr>
                                      <m:ctrlPr>
                                        <a:rPr lang="en-GB" sz="2000" i="1">
                                          <a:latin typeface="Cambria Math" panose="02040503050406030204" pitchFamily="18" charset="0"/>
                                        </a:rPr>
                                      </m:ctrlPr>
                                    </m:dPr>
                                    <m:e>
                                      <m:r>
                                        <a:rPr lang="en-GB" sz="2000" i="1">
                                          <a:latin typeface="Cambria Math" panose="02040503050406030204" pitchFamily="18" charset="0"/>
                                        </a:rPr>
                                        <m:t>𝑖</m:t>
                                      </m:r>
                                    </m:e>
                                  </m:d>
                                  <m:r>
                                    <a:rPr lang="en-GB" sz="2000">
                                      <a:latin typeface="Cambria Math" panose="02040503050406030204" pitchFamily="18" charset="0"/>
                                    </a:rPr>
                                    <m:t>,</m:t>
                                  </m:r>
                                  <m:r>
                                    <a:rPr lang="en-GB" sz="2000" b="0" i="1" smtClean="0">
                                      <a:latin typeface="Cambria Math" panose="02040503050406030204" pitchFamily="18" charset="0"/>
                                    </a:rPr>
                                    <m:t>𝑎</m:t>
                                  </m:r>
                                </m:sup>
                              </m:sSubSup>
                              <m:r>
                                <a:rPr lang="en-GB"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b="1" i="1">
                                          <a:latin typeface="Cambria Math" panose="02040503050406030204" pitchFamily="18" charset="0"/>
                                        </a:rPr>
                                      </m:ctrlPr>
                                    </m:accPr>
                                    <m:e>
                                      <m:r>
                                        <a:rPr lang="en-GB" sz="2000" b="1">
                                          <a:latin typeface="Cambria Math" panose="02040503050406030204" pitchFamily="18" charset="0"/>
                                        </a:rPr>
                                        <m:t>𝐱</m:t>
                                      </m:r>
                                    </m:e>
                                  </m:acc>
                                </m:e>
                                <m:sub>
                                  <m:r>
                                    <a:rPr lang="en-GB" sz="2000" i="1">
                                      <a:latin typeface="Cambria Math" panose="02040503050406030204" pitchFamily="18" charset="0"/>
                                    </a:rPr>
                                    <m:t>𝑘</m:t>
                                  </m:r>
                                </m:sub>
                                <m:sup>
                                  <m:r>
                                    <m:rPr>
                                      <m:sty m:val="p"/>
                                    </m:rPr>
                                    <a:rPr lang="en-GB" sz="2000" b="0" i="0" smtClean="0">
                                      <a:latin typeface="Cambria Math" panose="02040503050406030204" pitchFamily="18" charset="0"/>
                                    </a:rPr>
                                    <m:t>a</m:t>
                                  </m:r>
                                </m:sup>
                              </m:sSubSup>
                            </m:e>
                          </m:d>
                        </m:e>
                        <m:sup>
                          <m:r>
                            <m:rPr>
                              <m:sty m:val="p"/>
                            </m:rPr>
                            <a:rPr lang="en-GB" sz="2000">
                              <a:latin typeface="Cambria Math" panose="02040503050406030204" pitchFamily="18" charset="0"/>
                            </a:rPr>
                            <m:t>T</m:t>
                          </m:r>
                        </m:sup>
                      </m:sSup>
                    </m:oMath>
                  </m:oMathPara>
                </a14:m>
                <a:endParaRPr lang="en-US" sz="2000" dirty="0"/>
              </a:p>
              <a:p>
                <a:pPr marL="0" indent="0">
                  <a:buNone/>
                </a:pPr>
                <a:endParaRPr lang="en-US" sz="2000" dirty="0"/>
              </a:p>
              <a:p>
                <a:r>
                  <a:rPr lang="en-US" sz="2000" b="1" dirty="0"/>
                  <a:t>Deterministic methods</a:t>
                </a:r>
                <a:r>
                  <a:rPr lang="en-US" sz="2000" dirty="0"/>
                  <a:t>: An analysis perturbation matrix is generated by applying a transformation to the forecast perturbation matrix </a:t>
                </a:r>
                <a14:m>
                  <m:oMath xmlns:m="http://schemas.openxmlformats.org/officeDocument/2006/math">
                    <m:sSubSup>
                      <m:sSubSupPr>
                        <m:ctrlPr>
                          <a:rPr lang="en-GB" sz="2000" i="1" smtClean="0">
                            <a:latin typeface="Cambria Math" panose="02040503050406030204" pitchFamily="18" charset="0"/>
                          </a:rPr>
                        </m:ctrlPr>
                      </m:sSubSupPr>
                      <m:e>
                        <m:r>
                          <a:rPr lang="en-GB" sz="2000" b="1">
                            <a:latin typeface="Cambria Math" panose="02040503050406030204" pitchFamily="18" charset="0"/>
                          </a:rPr>
                          <m:t>𝐗</m:t>
                        </m:r>
                      </m:e>
                      <m:sub>
                        <m:r>
                          <a:rPr lang="en-GB" sz="2000" i="1">
                            <a:latin typeface="Cambria Math" panose="02040503050406030204" pitchFamily="18" charset="0"/>
                          </a:rPr>
                          <m:t>𝑘</m:t>
                        </m:r>
                      </m:sub>
                      <m:sup>
                        <m:r>
                          <a:rPr lang="en-GB" sz="2000" i="1">
                            <a:latin typeface="Cambria Math" panose="02040503050406030204" pitchFamily="18" charset="0"/>
                          </a:rPr>
                          <m:t>′</m:t>
                        </m:r>
                        <m:r>
                          <m:rPr>
                            <m:sty m:val="p"/>
                          </m:rPr>
                          <a:rPr lang="en-GB" sz="2000">
                            <a:latin typeface="Cambria Math" panose="02040503050406030204" pitchFamily="18" charset="0"/>
                          </a:rPr>
                          <m:t>a</m:t>
                        </m:r>
                      </m:sup>
                    </m:sSubSup>
                  </m:oMath>
                </a14:m>
                <a:r>
                  <a:rPr lang="en-US" sz="2000" dirty="0"/>
                  <a:t>=</a:t>
                </a:r>
                <a:r>
                  <a:rPr lang="en-GB" sz="2000" dirty="0"/>
                  <a:t> </a:t>
                </a:r>
                <a14:m>
                  <m:oMath xmlns:m="http://schemas.openxmlformats.org/officeDocument/2006/math">
                    <m:sSubSup>
                      <m:sSubSupPr>
                        <m:ctrlPr>
                          <a:rPr lang="en-GB" sz="2000" i="1">
                            <a:latin typeface="Cambria Math" panose="02040503050406030204" pitchFamily="18" charset="0"/>
                          </a:rPr>
                        </m:ctrlPr>
                      </m:sSubSupPr>
                      <m:e>
                        <m:r>
                          <a:rPr lang="en-GB" sz="2000" b="1">
                            <a:latin typeface="Cambria Math" panose="02040503050406030204" pitchFamily="18" charset="0"/>
                          </a:rPr>
                          <m:t>𝐗</m:t>
                        </m:r>
                      </m:e>
                      <m:sub>
                        <m:r>
                          <a:rPr lang="en-GB" sz="2000" i="1">
                            <a:latin typeface="Cambria Math" panose="02040503050406030204" pitchFamily="18" charset="0"/>
                          </a:rPr>
                          <m:t>𝑘</m:t>
                        </m:r>
                      </m:sub>
                      <m:sup>
                        <m:r>
                          <a:rPr lang="en-GB" sz="2000" i="1">
                            <a:latin typeface="Cambria Math" panose="02040503050406030204" pitchFamily="18" charset="0"/>
                          </a:rPr>
                          <m:t>′</m:t>
                        </m:r>
                        <m:r>
                          <m:rPr>
                            <m:sty m:val="p"/>
                          </m:rPr>
                          <a:rPr lang="en-GB" sz="2000">
                            <a:latin typeface="Cambria Math" panose="02040503050406030204" pitchFamily="18" charset="0"/>
                          </a:rPr>
                          <m:t>f</m:t>
                        </m:r>
                      </m:sup>
                    </m:sSubSup>
                    <m:sSub>
                      <m:sSubPr>
                        <m:ctrlPr>
                          <a:rPr lang="en-GB" sz="2000" i="1">
                            <a:latin typeface="Cambria Math" panose="02040503050406030204" pitchFamily="18" charset="0"/>
                          </a:rPr>
                        </m:ctrlPr>
                      </m:sSubPr>
                      <m:e>
                        <m:r>
                          <a:rPr lang="en-GB" sz="2000" b="1">
                            <a:latin typeface="Cambria Math" panose="02040503050406030204" pitchFamily="18" charset="0"/>
                          </a:rPr>
                          <m:t>𝐓</m:t>
                        </m:r>
                      </m:e>
                      <m:sub>
                        <m:r>
                          <a:rPr lang="en-GB" sz="2000" i="1">
                            <a:latin typeface="Cambria Math" panose="02040503050406030204" pitchFamily="18" charset="0"/>
                          </a:rPr>
                          <m:t>𝑘</m:t>
                        </m:r>
                      </m:sub>
                    </m:sSub>
                    <m:r>
                      <a:rPr lang="en-GB" sz="2000" b="0" i="0" smtClean="0">
                        <a:latin typeface="Cambria Math" panose="02040503050406030204" pitchFamily="18" charset="0"/>
                      </a:rPr>
                      <m:t>. </m:t>
                    </m:r>
                  </m:oMath>
                </a14:m>
                <a:r>
                  <a:rPr lang="en-US" sz="2000" dirty="0"/>
                  <a:t>The transform </a:t>
                </a:r>
                <a:r>
                  <a:rPr lang="en-US" sz="2000" b="1" dirty="0">
                    <a:latin typeface="Cambria Math" panose="02040503050406030204" pitchFamily="18" charset="0"/>
                    <a:ea typeface="Cambria Math" panose="02040503050406030204" pitchFamily="18" charset="0"/>
                  </a:rPr>
                  <a:t>T</a:t>
                </a:r>
                <a:r>
                  <a:rPr lang="en-US" sz="2000" dirty="0"/>
                  <a:t> is derived to ensure </a:t>
                </a:r>
                <a14:m>
                  <m:oMath xmlns:m="http://schemas.openxmlformats.org/officeDocument/2006/math">
                    <m:sSup>
                      <m:sSupPr>
                        <m:ctrlPr>
                          <a:rPr lang="en-US" sz="2000" i="1" smtClean="0">
                            <a:latin typeface="Cambria Math" panose="02040503050406030204" pitchFamily="18" charset="0"/>
                          </a:rPr>
                        </m:ctrlPr>
                      </m:sSupPr>
                      <m:e>
                        <m:r>
                          <a:rPr lang="en-GB" sz="2000" b="1" i="0" smtClean="0">
                            <a:latin typeface="Cambria Math" panose="02040503050406030204" pitchFamily="18" charset="0"/>
                          </a:rPr>
                          <m:t>𝐏</m:t>
                        </m:r>
                      </m:e>
                      <m:sup>
                        <m:r>
                          <m:rPr>
                            <m:sty m:val="p"/>
                          </m:rPr>
                          <a:rPr lang="en-GB" sz="2000" b="0" i="0" smtClean="0">
                            <a:latin typeface="Cambria Math" panose="02040503050406030204" pitchFamily="18" charset="0"/>
                          </a:rPr>
                          <m:t>a</m:t>
                        </m:r>
                      </m:sup>
                    </m:sSup>
                    <m:r>
                      <a:rPr lang="en-GB" sz="2000" b="0" i="0" smtClean="0">
                        <a:latin typeface="Cambria Math" panose="02040503050406030204" pitchFamily="18" charset="0"/>
                      </a:rPr>
                      <m:t>=</m:t>
                    </m:r>
                    <m:d>
                      <m:dPr>
                        <m:ctrlPr>
                          <a:rPr lang="en-GB" sz="2000" b="0" i="1" smtClean="0">
                            <a:latin typeface="Cambria Math" panose="02040503050406030204" pitchFamily="18" charset="0"/>
                          </a:rPr>
                        </m:ctrlPr>
                      </m:dPr>
                      <m:e>
                        <m:r>
                          <a:rPr lang="en-GB" sz="2000" b="1" i="0" smtClean="0">
                            <a:latin typeface="Cambria Math" panose="02040503050406030204" pitchFamily="18" charset="0"/>
                          </a:rPr>
                          <m:t>𝐈</m:t>
                        </m:r>
                        <m:r>
                          <a:rPr lang="en-GB" sz="2000" b="0" i="0" smtClean="0">
                            <a:latin typeface="Cambria Math" panose="02040503050406030204" pitchFamily="18" charset="0"/>
                          </a:rPr>
                          <m:t>−</m:t>
                        </m:r>
                        <m:r>
                          <a:rPr lang="en-GB" sz="2000" b="1" i="0" smtClean="0">
                            <a:latin typeface="Cambria Math" panose="02040503050406030204" pitchFamily="18" charset="0"/>
                          </a:rPr>
                          <m:t>𝐊𝐇</m:t>
                        </m:r>
                      </m:e>
                    </m:d>
                    <m:sSup>
                      <m:sSupPr>
                        <m:ctrlPr>
                          <a:rPr lang="en-GB" sz="2000" b="0" i="1" smtClean="0">
                            <a:latin typeface="Cambria Math" panose="02040503050406030204" pitchFamily="18" charset="0"/>
                          </a:rPr>
                        </m:ctrlPr>
                      </m:sSupPr>
                      <m:e>
                        <m:r>
                          <a:rPr lang="en-GB" sz="2000" b="1" i="0" smtClean="0">
                            <a:latin typeface="Cambria Math" panose="02040503050406030204" pitchFamily="18" charset="0"/>
                          </a:rPr>
                          <m:t>𝐏</m:t>
                        </m:r>
                      </m:e>
                      <m:sup>
                        <m:r>
                          <a:rPr lang="en-GB" sz="2000" b="0" i="1" smtClean="0">
                            <a:latin typeface="Cambria Math" panose="02040503050406030204" pitchFamily="18" charset="0"/>
                          </a:rPr>
                          <m:t>𝑓</m:t>
                        </m:r>
                      </m:sup>
                    </m:sSup>
                  </m:oMath>
                </a14:m>
                <a:r>
                  <a:rPr lang="en-US" sz="2000" dirty="0"/>
                  <a:t> holds. </a:t>
                </a:r>
              </a:p>
              <a:p>
                <a:pPr marL="0" indent="0">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GB" sz="2000" b="1" i="0">
                              <a:latin typeface="Cambria Math" panose="02040503050406030204" pitchFamily="18" charset="0"/>
                            </a:rPr>
                            <m:t>𝐏</m:t>
                          </m:r>
                        </m:e>
                        <m:sup>
                          <m:r>
                            <a:rPr lang="en-GB" sz="2000" i="1">
                              <a:latin typeface="Cambria Math" panose="02040503050406030204" pitchFamily="18" charset="0"/>
                            </a:rPr>
                            <m:t>𝑎</m:t>
                          </m:r>
                        </m:sup>
                      </m:sSup>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i="1">
                              <a:latin typeface="Cambria Math" panose="02040503050406030204" pitchFamily="18" charset="0"/>
                            </a:rPr>
                            <m:t>𝑁</m:t>
                          </m:r>
                          <m:r>
                            <a:rPr lang="en-GB" sz="2000" i="1">
                              <a:latin typeface="Cambria Math" panose="02040503050406030204" pitchFamily="18" charset="0"/>
                            </a:rPr>
                            <m:t>−1</m:t>
                          </m:r>
                        </m:den>
                      </m:f>
                      <m:sSup>
                        <m:sSupPr>
                          <m:ctrlPr>
                            <a:rPr lang="en-GB" sz="2000" i="1">
                              <a:latin typeface="Cambria Math" panose="02040503050406030204" pitchFamily="18" charset="0"/>
                            </a:rPr>
                          </m:ctrlPr>
                        </m:sSupPr>
                        <m:e>
                          <m:r>
                            <a:rPr lang="en-GB" sz="2000" b="1" i="0">
                              <a:latin typeface="Cambria Math" panose="02040503050406030204" pitchFamily="18" charset="0"/>
                            </a:rPr>
                            <m:t>𝐗</m:t>
                          </m:r>
                          <m:r>
                            <a:rPr lang="en-GB" sz="2000" b="1" i="0" smtClean="0">
                              <a:latin typeface="Cambria Math" panose="02040503050406030204" pitchFamily="18" charset="0"/>
                            </a:rPr>
                            <m:t>′</m:t>
                          </m:r>
                        </m:e>
                        <m:sup>
                          <m:r>
                            <a:rPr lang="en-GB" sz="2000" i="1">
                              <a:latin typeface="Cambria Math" panose="02040503050406030204" pitchFamily="18" charset="0"/>
                            </a:rPr>
                            <m:t>𝑎</m:t>
                          </m:r>
                        </m:sup>
                      </m:sSup>
                      <m:sSup>
                        <m:sSupPr>
                          <m:ctrlPr>
                            <a:rPr lang="en-GB" sz="2000" i="1">
                              <a:latin typeface="Cambria Math" panose="02040503050406030204" pitchFamily="18" charset="0"/>
                            </a:rPr>
                          </m:ctrlPr>
                        </m:sSupPr>
                        <m:e>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b="1" i="0">
                                  <a:latin typeface="Cambria Math" panose="02040503050406030204" pitchFamily="18" charset="0"/>
                                </a:rPr>
                                <m:t>𝐗</m:t>
                              </m:r>
                            </m:e>
                            <m:sup>
                              <m:r>
                                <a:rPr lang="en-GB" sz="2000" b="0" i="1" smtClean="0">
                                  <a:latin typeface="Cambria Math" panose="02040503050406030204" pitchFamily="18" charset="0"/>
                                </a:rPr>
                                <m:t>′</m:t>
                              </m:r>
                              <m:r>
                                <a:rPr lang="en-GB" sz="2000" i="1">
                                  <a:latin typeface="Cambria Math" panose="02040503050406030204" pitchFamily="18" charset="0"/>
                                </a:rPr>
                                <m:t>𝑎</m:t>
                              </m:r>
                            </m:sup>
                          </m:sSup>
                          <m:r>
                            <a:rPr lang="en-GB" sz="2000" i="1">
                              <a:latin typeface="Cambria Math" panose="02040503050406030204" pitchFamily="18" charset="0"/>
                            </a:rPr>
                            <m:t>)</m:t>
                          </m:r>
                        </m:e>
                        <m:sup>
                          <m:r>
                            <a:rPr lang="en-GB" sz="2000" i="1">
                              <a:latin typeface="Cambria Math" panose="02040503050406030204" pitchFamily="18" charset="0"/>
                            </a:rPr>
                            <m:t>𝑇</m:t>
                          </m:r>
                        </m:sup>
                      </m:sSup>
                    </m:oMath>
                  </m:oMathPara>
                </a14:m>
                <a:endParaRPr lang="en-US" sz="2000" dirty="0"/>
              </a:p>
              <a:p>
                <a:pPr lvl="1"/>
                <a:endParaRPr lang="en-US" sz="2000" dirty="0"/>
              </a:p>
              <a:p>
                <a:pPr marL="457200" lvl="1" indent="0">
                  <a:buNone/>
                </a:pPr>
                <a:endParaRPr lang="en-US" sz="2000" dirty="0"/>
              </a:p>
            </p:txBody>
          </p:sp>
        </mc:Choice>
        <mc:Fallback xmlns="">
          <p:sp>
            <p:nvSpPr>
              <p:cNvPr id="3" name="Content Placeholder 2">
                <a:extLst>
                  <a:ext uri="{FF2B5EF4-FFF2-40B4-BE49-F238E27FC236}">
                    <a16:creationId xmlns:a16="http://schemas.microsoft.com/office/drawing/2014/main" id="{E8AB3207-2563-20C5-BBE5-4A8B81CA554E}"/>
                  </a:ext>
                </a:extLst>
              </p:cNvPr>
              <p:cNvSpPr>
                <a:spLocks noGrp="1" noRot="1" noChangeAspect="1" noMove="1" noResize="1" noEditPoints="1" noAdjustHandles="1" noChangeArrowheads="1" noChangeShapeType="1" noTextEdit="1"/>
              </p:cNvSpPr>
              <p:nvPr>
                <p:ph idx="1"/>
              </p:nvPr>
            </p:nvSpPr>
            <p:spPr>
              <a:blipFill>
                <a:blip r:embed="rId2"/>
                <a:stretch>
                  <a:fillRect l="-724" t="-11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591983B-C87C-5563-057B-3ED90DF9102F}"/>
              </a:ext>
            </a:extLst>
          </p:cNvPr>
          <p:cNvSpPr>
            <a:spLocks noGrp="1"/>
          </p:cNvSpPr>
          <p:nvPr>
            <p:ph type="sldNum" sz="quarter" idx="12"/>
          </p:nvPr>
        </p:nvSpPr>
        <p:spPr/>
        <p:txBody>
          <a:bodyPr/>
          <a:lstStyle/>
          <a:p>
            <a:fld id="{A5B4B95A-9153-6F49-95A6-F0E085DA3945}" type="slidenum">
              <a:rPr lang="en-US" smtClean="0"/>
              <a:t>33</a:t>
            </a:fld>
            <a:endParaRPr lang="en-US"/>
          </a:p>
        </p:txBody>
      </p:sp>
    </p:spTree>
    <p:extLst>
      <p:ext uri="{BB962C8B-B14F-4D97-AF65-F5344CB8AC3E}">
        <p14:creationId xmlns:p14="http://schemas.microsoft.com/office/powerpoint/2010/main" val="36005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28155-38D6-EB05-72A4-0630E681A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87247-C4B3-1FD8-3833-837FD3F0850A}"/>
              </a:ext>
            </a:extLst>
          </p:cNvPr>
          <p:cNvSpPr>
            <a:spLocks noGrp="1"/>
          </p:cNvSpPr>
          <p:nvPr>
            <p:ph type="title"/>
          </p:nvPr>
        </p:nvSpPr>
        <p:spPr/>
        <p:txBody>
          <a:bodyPr/>
          <a:lstStyle/>
          <a:p>
            <a:r>
              <a:rPr lang="en-US" dirty="0" err="1"/>
              <a:t>EnKF</a:t>
            </a:r>
            <a:r>
              <a:rPr lang="en-US" dirty="0"/>
              <a:t> and Sample errors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68AC26-8A3F-FF2D-85CD-4710471397AB}"/>
                  </a:ext>
                </a:extLst>
              </p:cNvPr>
              <p:cNvSpPr>
                <a:spLocks noGrp="1"/>
              </p:cNvSpPr>
              <p:nvPr>
                <p:ph idx="1"/>
              </p:nvPr>
            </p:nvSpPr>
            <p:spPr>
              <a:xfrm>
                <a:off x="838200" y="1825625"/>
                <a:ext cx="6883400" cy="4351338"/>
              </a:xfrm>
            </p:spPr>
            <p:txBody>
              <a:bodyPr>
                <a:normAutofit/>
              </a:bodyPr>
              <a:lstStyle/>
              <a:p>
                <a:pPr marL="0" indent="0">
                  <a:buNone/>
                </a:pPr>
                <a:r>
                  <a:rPr lang="en-US" sz="2000" dirty="0"/>
                  <a:t>Because the ensemble size is limited, </a:t>
                </a:r>
                <a14:m>
                  <m:oMath xmlns:m="http://schemas.openxmlformats.org/officeDocument/2006/math">
                    <m:r>
                      <a:rPr lang="en-GB" sz="2000" b="0" i="1" smtClean="0">
                        <a:latin typeface="Cambria Math" panose="02040503050406030204" pitchFamily="18" charset="0"/>
                      </a:rPr>
                      <m:t>𝑁</m:t>
                    </m:r>
                    <m:r>
                      <a:rPr lang="en-GB" sz="2000" b="0" i="1" smtClean="0">
                        <a:latin typeface="Cambria Math" panose="02040503050406030204" pitchFamily="18" charset="0"/>
                        <a:ea typeface="Cambria Math" panose="02040503050406030204" pitchFamily="18" charset="0"/>
                      </a:rPr>
                      <m:t>≪</m:t>
                    </m:r>
                    <m:r>
                      <a:rPr lang="en-GB" sz="2000" b="0" i="1" smtClean="0">
                        <a:latin typeface="Cambria Math" panose="02040503050406030204" pitchFamily="18" charset="0"/>
                        <a:ea typeface="Cambria Math" panose="02040503050406030204" pitchFamily="18" charset="0"/>
                      </a:rPr>
                      <m:t>𝑛</m:t>
                    </m:r>
                  </m:oMath>
                </a14:m>
                <a:r>
                  <a:rPr lang="en-US" sz="2000" dirty="0"/>
                  <a:t>. This means that the ensemble estimate of </a:t>
                </a:r>
                <a14:m>
                  <m:oMath xmlns:m="http://schemas.openxmlformats.org/officeDocument/2006/math">
                    <m:sSup>
                      <m:sSupPr>
                        <m:ctrlPr>
                          <a:rPr lang="en-US" sz="2000" i="1" smtClean="0">
                            <a:latin typeface="Cambria Math" panose="02040503050406030204" pitchFamily="18" charset="0"/>
                          </a:rPr>
                        </m:ctrlPr>
                      </m:sSupPr>
                      <m:e>
                        <m:r>
                          <a:rPr lang="en-GB" sz="2000" b="1" i="0" smtClean="0">
                            <a:latin typeface="Cambria Math" panose="02040503050406030204" pitchFamily="18" charset="0"/>
                          </a:rPr>
                          <m:t>𝐏</m:t>
                        </m:r>
                      </m:e>
                      <m:sup>
                        <m:r>
                          <m:rPr>
                            <m:sty m:val="p"/>
                          </m:rPr>
                          <a:rPr lang="en-GB" sz="2000" b="0" i="0" smtClean="0">
                            <a:latin typeface="Cambria Math" panose="02040503050406030204" pitchFamily="18" charset="0"/>
                          </a:rPr>
                          <m:t>f</m:t>
                        </m:r>
                      </m:sup>
                    </m:sSup>
                  </m:oMath>
                </a14:m>
                <a:r>
                  <a:rPr lang="en-US" sz="2000" dirty="0"/>
                  <a:t> will be low rank and affected by sample errors.</a:t>
                </a:r>
              </a:p>
              <a:p>
                <a:pPr marL="0" indent="0">
                  <a:buNone/>
                </a:pPr>
                <a:r>
                  <a:rPr lang="en-US" sz="2000" dirty="0"/>
                  <a:t>The sample errors will affect</a:t>
                </a:r>
              </a:p>
              <a:p>
                <a:pPr lvl="1"/>
                <a:r>
                  <a:rPr lang="en-US" sz="2000" dirty="0"/>
                  <a:t>The estimate of the </a:t>
                </a:r>
                <a:r>
                  <a:rPr lang="en-US" sz="2000" b="1" dirty="0"/>
                  <a:t>error variances </a:t>
                </a:r>
                <a:r>
                  <a:rPr lang="en-US" sz="2000" dirty="0"/>
                  <a:t>so that the wrong weight is given to the observations. When the the error variances are underestimated this can lead to filter divergence!!!!</a:t>
                </a:r>
              </a:p>
              <a:p>
                <a:pPr lvl="1"/>
                <a:r>
                  <a:rPr lang="en-US" sz="2000" dirty="0"/>
                  <a:t>The </a:t>
                </a:r>
                <a:r>
                  <a:rPr lang="en-US" sz="2000" b="1" dirty="0"/>
                  <a:t>error correlations </a:t>
                </a:r>
                <a:r>
                  <a:rPr lang="en-US" sz="2000" dirty="0"/>
                  <a:t>such that observations can update variables which they do not contain information about.</a:t>
                </a:r>
              </a:p>
            </p:txBody>
          </p:sp>
        </mc:Choice>
        <mc:Fallback xmlns="">
          <p:sp>
            <p:nvSpPr>
              <p:cNvPr id="3" name="Content Placeholder 2">
                <a:extLst>
                  <a:ext uri="{FF2B5EF4-FFF2-40B4-BE49-F238E27FC236}">
                    <a16:creationId xmlns:a16="http://schemas.microsoft.com/office/drawing/2014/main" id="{5968AC26-8A3F-FF2D-85CD-4710471397AB}"/>
                  </a:ext>
                </a:extLst>
              </p:cNvPr>
              <p:cNvSpPr>
                <a:spLocks noGrp="1" noRot="1" noChangeAspect="1" noMove="1" noResize="1" noEditPoints="1" noAdjustHandles="1" noChangeArrowheads="1" noChangeShapeType="1" noTextEdit="1"/>
              </p:cNvSpPr>
              <p:nvPr>
                <p:ph idx="1"/>
              </p:nvPr>
            </p:nvSpPr>
            <p:spPr>
              <a:xfrm>
                <a:off x="838200" y="1825625"/>
                <a:ext cx="6883400" cy="4351338"/>
              </a:xfrm>
              <a:blipFill>
                <a:blip r:embed="rId2"/>
                <a:stretch>
                  <a:fillRect l="-1105" t="-1163" r="-14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0AE0348-95C2-0C01-0012-9C48841D8175}"/>
              </a:ext>
            </a:extLst>
          </p:cNvPr>
          <p:cNvSpPr>
            <a:spLocks noGrp="1"/>
          </p:cNvSpPr>
          <p:nvPr>
            <p:ph type="sldNum" sz="quarter" idx="12"/>
          </p:nvPr>
        </p:nvSpPr>
        <p:spPr/>
        <p:txBody>
          <a:bodyPr/>
          <a:lstStyle/>
          <a:p>
            <a:fld id="{A5B4B95A-9153-6F49-95A6-F0E085DA3945}" type="slidenum">
              <a:rPr lang="en-US" smtClean="0"/>
              <a:t>34</a:t>
            </a:fld>
            <a:endParaRPr lang="en-US"/>
          </a:p>
        </p:txBody>
      </p:sp>
      <p:pic>
        <p:nvPicPr>
          <p:cNvPr id="7" name="Picture 6" descr="Screen Shot 2017-02-06 at 15.27.21.png">
            <a:extLst>
              <a:ext uri="{FF2B5EF4-FFF2-40B4-BE49-F238E27FC236}">
                <a16:creationId xmlns:a16="http://schemas.microsoft.com/office/drawing/2014/main" id="{ADBCBDCC-6918-76C9-BBDA-F430166D0386}"/>
              </a:ext>
            </a:extLst>
          </p:cNvPr>
          <p:cNvPicPr>
            <a:picLocks noChangeAspect="1"/>
          </p:cNvPicPr>
          <p:nvPr/>
        </p:nvPicPr>
        <p:blipFill>
          <a:blip r:embed="rId3">
            <a:extLst>
              <a:ext uri="{28A0092B-C50C-407E-A947-70E740481C1C}">
                <a14:useLocalDpi xmlns:a14="http://schemas.microsoft.com/office/drawing/2010/main" val="0"/>
              </a:ext>
            </a:extLst>
          </a:blip>
          <a:srcRect r="60444"/>
          <a:stretch/>
        </p:blipFill>
        <p:spPr>
          <a:xfrm>
            <a:off x="7596970" y="890905"/>
            <a:ext cx="4668860" cy="5076190"/>
          </a:xfrm>
          <a:prstGeom prst="rect">
            <a:avLst/>
          </a:prstGeom>
        </p:spPr>
      </p:pic>
    </p:spTree>
    <p:extLst>
      <p:ext uri="{BB962C8B-B14F-4D97-AF65-F5344CB8AC3E}">
        <p14:creationId xmlns:p14="http://schemas.microsoft.com/office/powerpoint/2010/main" val="2578865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4FFC-1819-D9B5-3915-51A423D86A4F}"/>
              </a:ext>
            </a:extLst>
          </p:cNvPr>
          <p:cNvSpPr>
            <a:spLocks noGrp="1"/>
          </p:cNvSpPr>
          <p:nvPr>
            <p:ph type="title"/>
          </p:nvPr>
        </p:nvSpPr>
        <p:spPr/>
        <p:txBody>
          <a:bodyPr/>
          <a:lstStyle/>
          <a:p>
            <a:r>
              <a:rPr lang="en-US" dirty="0" err="1"/>
              <a:t>EnKF</a:t>
            </a:r>
            <a:r>
              <a:rPr lang="en-US" dirty="0"/>
              <a:t> and Sample errors</a:t>
            </a:r>
          </a:p>
        </p:txBody>
      </p:sp>
      <p:sp>
        <p:nvSpPr>
          <p:cNvPr id="3" name="Content Placeholder 2">
            <a:extLst>
              <a:ext uri="{FF2B5EF4-FFF2-40B4-BE49-F238E27FC236}">
                <a16:creationId xmlns:a16="http://schemas.microsoft.com/office/drawing/2014/main" id="{686995EB-1B0B-9280-5CE7-E669FEC45065}"/>
              </a:ext>
            </a:extLst>
          </p:cNvPr>
          <p:cNvSpPr>
            <a:spLocks noGrp="1"/>
          </p:cNvSpPr>
          <p:nvPr>
            <p:ph idx="1"/>
          </p:nvPr>
        </p:nvSpPr>
        <p:spPr>
          <a:xfrm>
            <a:off x="838200" y="1825625"/>
            <a:ext cx="6934200" cy="4351338"/>
          </a:xfrm>
        </p:spPr>
        <p:txBody>
          <a:bodyPr>
            <a:normAutofit/>
          </a:bodyPr>
          <a:lstStyle/>
          <a:p>
            <a:pPr marL="0" indent="0">
              <a:buNone/>
            </a:pPr>
            <a:r>
              <a:rPr lang="en-US" sz="2400" dirty="0"/>
              <a:t>To mitigate these two problems, we use a combination of </a:t>
            </a:r>
          </a:p>
          <a:p>
            <a:r>
              <a:rPr lang="en-US" sz="2400" b="1" dirty="0"/>
              <a:t>variance</a:t>
            </a:r>
            <a:r>
              <a:rPr lang="en-US" sz="2400" dirty="0"/>
              <a:t> </a:t>
            </a:r>
            <a:r>
              <a:rPr lang="en-US" sz="2400" b="1" dirty="0"/>
              <a:t>inflation </a:t>
            </a:r>
            <a:r>
              <a:rPr lang="en-US" sz="2400" dirty="0"/>
              <a:t>(e.g.</a:t>
            </a:r>
            <a:r>
              <a:rPr lang="en-US" sz="2400" b="1" dirty="0"/>
              <a:t> </a:t>
            </a:r>
            <a:r>
              <a:rPr lang="en-GB" sz="2400" dirty="0"/>
              <a:t>Mitchell and </a:t>
            </a:r>
            <a:r>
              <a:rPr lang="en-GB" sz="2400" dirty="0" err="1"/>
              <a:t>Houtekamer</a:t>
            </a:r>
            <a:r>
              <a:rPr lang="en-GB" sz="2400" dirty="0"/>
              <a:t>, 2000; Anderson and Anderson, 1999, Whitaker and Hamill, 2012)</a:t>
            </a:r>
            <a:r>
              <a:rPr lang="en-US" sz="2400" dirty="0"/>
              <a:t> and </a:t>
            </a:r>
          </a:p>
          <a:p>
            <a:pPr marL="0" indent="0">
              <a:buNone/>
            </a:pPr>
            <a:endParaRPr lang="en-US" sz="2400" dirty="0"/>
          </a:p>
          <a:p>
            <a:pPr>
              <a:buFontTx/>
              <a:buChar char="-"/>
            </a:pPr>
            <a:r>
              <a:rPr lang="en-US" sz="2400" b="1" dirty="0"/>
              <a:t>covariance localization (</a:t>
            </a:r>
            <a:r>
              <a:rPr lang="en-GB" sz="2400" dirty="0" err="1"/>
              <a:t>Houtekamer</a:t>
            </a:r>
            <a:r>
              <a:rPr lang="en-GB" sz="2400" dirty="0"/>
              <a:t> and Mitchell, 2001, </a:t>
            </a:r>
            <a:r>
              <a:rPr lang="en-US" sz="2400" dirty="0"/>
              <a:t>Hunt et al. 2007).</a:t>
            </a:r>
          </a:p>
        </p:txBody>
      </p:sp>
      <p:sp>
        <p:nvSpPr>
          <p:cNvPr id="4" name="Slide Number Placeholder 3">
            <a:extLst>
              <a:ext uri="{FF2B5EF4-FFF2-40B4-BE49-F238E27FC236}">
                <a16:creationId xmlns:a16="http://schemas.microsoft.com/office/drawing/2014/main" id="{A3115746-F956-5DBC-E75D-FE485CC42A6C}"/>
              </a:ext>
            </a:extLst>
          </p:cNvPr>
          <p:cNvSpPr>
            <a:spLocks noGrp="1"/>
          </p:cNvSpPr>
          <p:nvPr>
            <p:ph type="sldNum" sz="quarter" idx="12"/>
          </p:nvPr>
        </p:nvSpPr>
        <p:spPr/>
        <p:txBody>
          <a:bodyPr/>
          <a:lstStyle/>
          <a:p>
            <a:fld id="{A5B4B95A-9153-6F49-95A6-F0E085DA3945}" type="slidenum">
              <a:rPr lang="en-US" smtClean="0"/>
              <a:t>35</a:t>
            </a:fld>
            <a:endParaRPr lang="en-US"/>
          </a:p>
        </p:txBody>
      </p:sp>
      <p:pic>
        <p:nvPicPr>
          <p:cNvPr id="5" name="Picture 4">
            <a:extLst>
              <a:ext uri="{FF2B5EF4-FFF2-40B4-BE49-F238E27FC236}">
                <a16:creationId xmlns:a16="http://schemas.microsoft.com/office/drawing/2014/main" id="{00A0F6D1-7A56-0968-D658-D4A6C95DF759}"/>
              </a:ext>
            </a:extLst>
          </p:cNvPr>
          <p:cNvPicPr>
            <a:picLocks noChangeAspect="1"/>
          </p:cNvPicPr>
          <p:nvPr/>
        </p:nvPicPr>
        <p:blipFill>
          <a:blip r:embed="rId2"/>
          <a:srcRect t="25327" b="25529"/>
          <a:stretch/>
        </p:blipFill>
        <p:spPr>
          <a:xfrm>
            <a:off x="8309639" y="2425233"/>
            <a:ext cx="2485361" cy="1221416"/>
          </a:xfrm>
          <a:prstGeom prst="rect">
            <a:avLst/>
          </a:prstGeom>
        </p:spPr>
      </p:pic>
      <p:pic>
        <p:nvPicPr>
          <p:cNvPr id="6" name="Picture 5" descr="Screen Shot 2017-02-06 at 16.58.48.png">
            <a:extLst>
              <a:ext uri="{FF2B5EF4-FFF2-40B4-BE49-F238E27FC236}">
                <a16:creationId xmlns:a16="http://schemas.microsoft.com/office/drawing/2014/main" id="{AE44C4D0-FC3A-8413-055D-035532CDA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368" y="4239266"/>
            <a:ext cx="2180632" cy="2482209"/>
          </a:xfrm>
          <a:prstGeom prst="rect">
            <a:avLst/>
          </a:prstGeom>
        </p:spPr>
      </p:pic>
    </p:spTree>
    <p:extLst>
      <p:ext uri="{BB962C8B-B14F-4D97-AF65-F5344CB8AC3E}">
        <p14:creationId xmlns:p14="http://schemas.microsoft.com/office/powerpoint/2010/main" val="285751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001F-BD98-8897-6523-5A6B6C3A55A2}"/>
              </a:ext>
            </a:extLst>
          </p:cNvPr>
          <p:cNvSpPr>
            <a:spLocks noGrp="1"/>
          </p:cNvSpPr>
          <p:nvPr>
            <p:ph idx="1"/>
          </p:nvPr>
        </p:nvSpPr>
        <p:spPr>
          <a:xfrm>
            <a:off x="838199" y="2484521"/>
            <a:ext cx="10515599" cy="3353476"/>
          </a:xfrm>
        </p:spPr>
        <p:txBody>
          <a:bodyPr anchor="t">
            <a:noAutofit/>
          </a:bodyPr>
          <a:lstStyle/>
          <a:p>
            <a:pPr marL="0" indent="0">
              <a:buNone/>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There are many different data assimilation algorithms proposed. The ones presented all aim to solve Bayes’ theorem to find the probability distribution of the state consistent with the uncertainty in the observations and model.</a:t>
            </a:r>
          </a:p>
          <a:p>
            <a:pPr marL="0" indent="0">
              <a:buNone/>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Many methods used operationally rely on the Gaussian assumption to make the DA problem tractable for </a:t>
            </a:r>
            <a:r>
              <a:rPr lang="en-GB" sz="2400" kern="100" dirty="0">
                <a:latin typeface="Aptos" panose="020B0004020202020204" pitchFamily="34" charset="0"/>
                <a:ea typeface="Aptos" panose="020B0004020202020204" pitchFamily="34" charset="0"/>
                <a:cs typeface="Times New Roman" panose="02020603050405020304" pitchFamily="18" charset="0"/>
              </a:rPr>
              <a:t>large dimensions </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and efficient to run as part of a cycled forecasting system.</a:t>
            </a:r>
          </a:p>
          <a:p>
            <a:pPr marL="0" indent="0">
              <a:buNone/>
            </a:pPr>
            <a:r>
              <a:rPr lang="en-GB" sz="2400" kern="100" dirty="0">
                <a:latin typeface="Aptos" panose="020B0004020202020204" pitchFamily="34" charset="0"/>
                <a:ea typeface="Aptos" panose="020B0004020202020204" pitchFamily="34" charset="0"/>
                <a:cs typeface="Times New Roman" panose="02020603050405020304" pitchFamily="18" charset="0"/>
              </a:rPr>
              <a:t>These methods include the variational and Ensemble Kalman Filter techniques.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35395D-A856-AF52-70C8-DF759E686065}"/>
              </a:ext>
            </a:extLst>
          </p:cNvPr>
          <p:cNvSpPr>
            <a:spLocks noGrp="1"/>
          </p:cNvSpPr>
          <p:nvPr>
            <p:ph type="sldNum" sz="quarter" idx="12"/>
          </p:nvPr>
        </p:nvSpPr>
        <p:spPr>
          <a:xfrm>
            <a:off x="8610600" y="6356350"/>
            <a:ext cx="2743200" cy="365125"/>
          </a:xfrm>
        </p:spPr>
        <p:txBody>
          <a:bodyPr>
            <a:normAutofit/>
          </a:bodyPr>
          <a:lstStyle/>
          <a:p>
            <a:pPr>
              <a:spcAft>
                <a:spcPts val="600"/>
              </a:spcAft>
            </a:pPr>
            <a:fld id="{A5B4B95A-9153-6F49-95A6-F0E085DA3945}" type="slidenum">
              <a:rPr lang="en-US" smtClean="0"/>
              <a:pPr>
                <a:spcAft>
                  <a:spcPts val="600"/>
                </a:spcAft>
              </a:pPr>
              <a:t>36</a:t>
            </a:fld>
            <a:endParaRPr lang="en-US"/>
          </a:p>
        </p:txBody>
      </p:sp>
      <p:sp>
        <p:nvSpPr>
          <p:cNvPr id="6" name="Title 1">
            <a:extLst>
              <a:ext uri="{FF2B5EF4-FFF2-40B4-BE49-F238E27FC236}">
                <a16:creationId xmlns:a16="http://schemas.microsoft.com/office/drawing/2014/main" id="{C2BF1DC9-B09C-EA22-7D21-75E54304BF5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dirty="0"/>
              <a:t>Summary</a:t>
            </a:r>
            <a:endParaRPr lang="en-US" dirty="0"/>
          </a:p>
        </p:txBody>
      </p:sp>
      <p:pic>
        <p:nvPicPr>
          <p:cNvPr id="2" name="Picture 1">
            <a:extLst>
              <a:ext uri="{FF2B5EF4-FFF2-40B4-BE49-F238E27FC236}">
                <a16:creationId xmlns:a16="http://schemas.microsoft.com/office/drawing/2014/main" id="{05C407EA-8811-1C2B-AFB9-F310486721D4}"/>
              </a:ext>
            </a:extLst>
          </p:cNvPr>
          <p:cNvPicPr>
            <a:picLocks noChangeAspect="1"/>
          </p:cNvPicPr>
          <p:nvPr/>
        </p:nvPicPr>
        <p:blipFill>
          <a:blip r:embed="rId2"/>
          <a:stretch>
            <a:fillRect/>
          </a:stretch>
        </p:blipFill>
        <p:spPr>
          <a:xfrm>
            <a:off x="6096000" y="365125"/>
            <a:ext cx="5485995" cy="1655595"/>
          </a:xfrm>
          <a:prstGeom prst="rect">
            <a:avLst/>
          </a:prstGeom>
        </p:spPr>
      </p:pic>
    </p:spTree>
    <p:extLst>
      <p:ext uri="{BB962C8B-B14F-4D97-AF65-F5344CB8AC3E}">
        <p14:creationId xmlns:p14="http://schemas.microsoft.com/office/powerpoint/2010/main" val="533903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A740-28DB-4322-E21A-9A2FDF66284B}"/>
              </a:ext>
            </a:extLst>
          </p:cNvPr>
          <p:cNvSpPr>
            <a:spLocks noGrp="1"/>
          </p:cNvSpPr>
          <p:nvPr>
            <p:ph type="title"/>
          </p:nvPr>
        </p:nvSpPr>
        <p:spPr/>
        <p:txBody>
          <a:bodyPr/>
          <a:lstStyle/>
          <a:p>
            <a:r>
              <a:rPr lang="en-US" sz="4400" dirty="0"/>
              <a:t>Summary</a:t>
            </a:r>
            <a:endParaRPr lang="en-US" dirty="0"/>
          </a:p>
        </p:txBody>
      </p:sp>
      <p:sp>
        <p:nvSpPr>
          <p:cNvPr id="3" name="Content Placeholder 2">
            <a:extLst>
              <a:ext uri="{FF2B5EF4-FFF2-40B4-BE49-F238E27FC236}">
                <a16:creationId xmlns:a16="http://schemas.microsoft.com/office/drawing/2014/main" id="{9BE06A97-9A91-E827-EADE-B2F3B5DDA923}"/>
              </a:ext>
            </a:extLst>
          </p:cNvPr>
          <p:cNvSpPr>
            <a:spLocks noGrp="1"/>
          </p:cNvSpPr>
          <p:nvPr>
            <p:ph idx="1"/>
          </p:nvPr>
        </p:nvSpPr>
        <p:spPr/>
        <p:txBody>
          <a:bodyPr>
            <a:normAutofit lnSpcReduction="10000"/>
          </a:bodyPr>
          <a:lstStyle/>
          <a:p>
            <a:pPr marL="0" indent="0">
              <a:buNone/>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However, there are many reason</a:t>
            </a:r>
            <a:r>
              <a:rPr lang="en-GB" sz="2400" kern="100" dirty="0">
                <a:latin typeface="Aptos" panose="020B0004020202020204" pitchFamily="34" charset="0"/>
                <a:ea typeface="Aptos" panose="020B0004020202020204" pitchFamily="34" charset="0"/>
                <a:cs typeface="Times New Roman" panose="02020603050405020304" pitchFamily="18" charset="0"/>
              </a:rPr>
              <a:t>s why the Gaussian assumption may not hold: </a:t>
            </a:r>
          </a:p>
          <a:p>
            <a:pPr lvl="1"/>
            <a:r>
              <a:rPr lang="en-US" sz="2000" dirty="0"/>
              <a:t>Non-linear model</a:t>
            </a:r>
          </a:p>
          <a:p>
            <a:pPr lvl="1"/>
            <a:r>
              <a:rPr lang="en-US" sz="2000" dirty="0"/>
              <a:t>Non-linear observation operator</a:t>
            </a:r>
          </a:p>
          <a:p>
            <a:pPr lvl="1"/>
            <a:r>
              <a:rPr lang="en-US" sz="2000" dirty="0"/>
              <a:t>Non-Gaussian errors e.g. if the variable is bounded</a:t>
            </a:r>
          </a:p>
          <a:p>
            <a:pPr marL="0" indent="0">
              <a:buNone/>
            </a:pPr>
            <a:r>
              <a:rPr lang="en-US" sz="2000" dirty="0"/>
              <a:t>Assuming </a:t>
            </a:r>
            <a:r>
              <a:rPr lang="en-US" sz="2000" dirty="0" err="1"/>
              <a:t>Gaussianity</a:t>
            </a:r>
            <a:r>
              <a:rPr lang="en-US" sz="2000" dirty="0"/>
              <a:t> in these cases can result in:</a:t>
            </a:r>
          </a:p>
          <a:p>
            <a:pPr lvl="1"/>
            <a:r>
              <a:rPr lang="en-US" sz="2000" dirty="0"/>
              <a:t>High probabilities assigned to unphysical states that may result in numerical instabilities</a:t>
            </a:r>
          </a:p>
          <a:p>
            <a:pPr lvl="1"/>
            <a:r>
              <a:rPr lang="en-US" sz="2000" dirty="0"/>
              <a:t>Low probabilities assigned to important regimes</a:t>
            </a:r>
          </a:p>
          <a:p>
            <a:pPr lvl="1"/>
            <a:r>
              <a:rPr lang="en-US" sz="2000" dirty="0"/>
              <a:t>Extreme events not represented</a:t>
            </a:r>
          </a:p>
          <a:p>
            <a:pPr lvl="1"/>
            <a:endParaRPr lang="en-US" sz="2000" dirty="0"/>
          </a:p>
          <a:p>
            <a:pPr marL="0" indent="0">
              <a:buNone/>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Even within Var and </a:t>
            </a:r>
            <a:r>
              <a:rPr lang="en-GB" sz="2400" kern="100" dirty="0" err="1">
                <a:effectLst/>
                <a:latin typeface="Aptos" panose="020B0004020202020204" pitchFamily="34" charset="0"/>
                <a:ea typeface="Aptos" panose="020B0004020202020204" pitchFamily="34" charset="0"/>
                <a:cs typeface="Times New Roman" panose="02020603050405020304" pitchFamily="18" charset="0"/>
              </a:rPr>
              <a:t>EnKF</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there is room for the relaxation of the Gaussian assumption e.g. </a:t>
            </a:r>
            <a:r>
              <a:rPr lang="en-GB" sz="2400" kern="100" dirty="0">
                <a:latin typeface="Aptos" panose="020B0004020202020204" pitchFamily="34" charset="0"/>
                <a:ea typeface="Aptos" panose="020B0004020202020204" pitchFamily="34" charset="0"/>
                <a:cs typeface="Times New Roman" panose="02020603050405020304" pitchFamily="18" charset="0"/>
              </a:rPr>
              <a:t>inner/outer loops, Gaussian </a:t>
            </a:r>
            <a:r>
              <a:rPr lang="en-GB" sz="2400" kern="100" dirty="0" err="1">
                <a:latin typeface="Aptos" panose="020B0004020202020204" pitchFamily="34" charset="0"/>
                <a:ea typeface="Aptos" panose="020B0004020202020204" pitchFamily="34" charset="0"/>
                <a:cs typeface="Times New Roman" panose="02020603050405020304" pitchFamily="18" charset="0"/>
              </a:rPr>
              <a:t>anamorphosis</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buNone/>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Can reformulate the problem to not make Gaussian assumptions e.g. the particle filter.</a:t>
            </a:r>
            <a:endParaRPr lang="en-US" sz="2400" dirty="0"/>
          </a:p>
          <a:p>
            <a:pPr marL="0" indent="0">
              <a:buNone/>
            </a:pPr>
            <a:endParaRPr lang="en-US" dirty="0"/>
          </a:p>
        </p:txBody>
      </p:sp>
      <p:sp>
        <p:nvSpPr>
          <p:cNvPr id="4" name="Footer Placeholder 3">
            <a:extLst>
              <a:ext uri="{FF2B5EF4-FFF2-40B4-BE49-F238E27FC236}">
                <a16:creationId xmlns:a16="http://schemas.microsoft.com/office/drawing/2014/main" id="{BCE3367D-CA50-8A0D-23F3-513CA8D5A65C}"/>
              </a:ext>
            </a:extLst>
          </p:cNvPr>
          <p:cNvSpPr>
            <a:spLocks noGrp="1"/>
          </p:cNvSpPr>
          <p:nvPr>
            <p:ph type="ftr" sz="quarter" idx="11"/>
          </p:nvPr>
        </p:nvSpPr>
        <p:spPr/>
        <p:txBody>
          <a:bodyPr/>
          <a:lstStyle/>
          <a:p>
            <a:r>
              <a:rPr lang="en-US"/>
              <a:t>NERC/NCEO/DARC Training course on data assimilation and its interface with machine learning 2025</a:t>
            </a:r>
          </a:p>
        </p:txBody>
      </p:sp>
      <p:pic>
        <p:nvPicPr>
          <p:cNvPr id="5" name="Picture 4" descr="A graph of a graph of a function&#10;&#10;AI-generated content may be incorrect.">
            <a:extLst>
              <a:ext uri="{FF2B5EF4-FFF2-40B4-BE49-F238E27FC236}">
                <a16:creationId xmlns:a16="http://schemas.microsoft.com/office/drawing/2014/main" id="{4E1AAA69-D58D-2451-7FA1-2A649E0DF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894" y="205284"/>
            <a:ext cx="5185927" cy="1620341"/>
          </a:xfrm>
          <a:prstGeom prst="rect">
            <a:avLst/>
          </a:prstGeom>
        </p:spPr>
      </p:pic>
    </p:spTree>
    <p:extLst>
      <p:ext uri="{BB962C8B-B14F-4D97-AF65-F5344CB8AC3E}">
        <p14:creationId xmlns:p14="http://schemas.microsoft.com/office/powerpoint/2010/main" val="4265744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F488-5F01-9276-A034-193825D4A8AD}"/>
              </a:ext>
            </a:extLst>
          </p:cNvPr>
          <p:cNvSpPr>
            <a:spLocks noGrp="1"/>
          </p:cNvSpPr>
          <p:nvPr>
            <p:ph type="title"/>
          </p:nvPr>
        </p:nvSpPr>
        <p:spPr/>
        <p:txBody>
          <a:bodyPr/>
          <a:lstStyle/>
          <a:p>
            <a:r>
              <a:rPr lang="en-US" dirty="0"/>
              <a:t>A note on parameter estimation</a:t>
            </a:r>
          </a:p>
        </p:txBody>
      </p:sp>
      <p:sp>
        <p:nvSpPr>
          <p:cNvPr id="3" name="Content Placeholder 2">
            <a:extLst>
              <a:ext uri="{FF2B5EF4-FFF2-40B4-BE49-F238E27FC236}">
                <a16:creationId xmlns:a16="http://schemas.microsoft.com/office/drawing/2014/main" id="{653A3506-095E-0264-A6E0-347B65A70813}"/>
              </a:ext>
            </a:extLst>
          </p:cNvPr>
          <p:cNvSpPr>
            <a:spLocks noGrp="1"/>
          </p:cNvSpPr>
          <p:nvPr>
            <p:ph idx="1"/>
          </p:nvPr>
        </p:nvSpPr>
        <p:spPr/>
        <p:txBody>
          <a:bodyPr>
            <a:normAutofit fontScale="85000" lnSpcReduction="10000"/>
          </a:bodyPr>
          <a:lstStyle/>
          <a:p>
            <a:pPr marL="0" indent="0">
              <a:buNone/>
            </a:pPr>
            <a:r>
              <a:rPr lang="en-US" dirty="0"/>
              <a:t>Each of the DA methods can be modified to estimate parameters instead of (or as well as) estimating the initial state. For example,</a:t>
            </a:r>
          </a:p>
          <a:p>
            <a:r>
              <a:rPr lang="en-US" dirty="0"/>
              <a:t>Model parameters describing physical processes</a:t>
            </a:r>
          </a:p>
          <a:p>
            <a:r>
              <a:rPr lang="en-US" dirty="0"/>
              <a:t>Parameters to describe the bias correction of the model or observations</a:t>
            </a:r>
          </a:p>
          <a:p>
            <a:endParaRPr lang="en-US" dirty="0"/>
          </a:p>
          <a:p>
            <a:pPr marL="0" indent="0">
              <a:buNone/>
            </a:pPr>
            <a:r>
              <a:rPr lang="en-US" dirty="0"/>
              <a:t>Need to consider </a:t>
            </a:r>
          </a:p>
          <a:p>
            <a:r>
              <a:rPr lang="en-US" dirty="0"/>
              <a:t>How the prior uncertainty is represented. If you updating the parameters using variational or </a:t>
            </a:r>
            <a:r>
              <a:rPr lang="en-US" dirty="0" err="1"/>
              <a:t>EnKF</a:t>
            </a:r>
            <a:r>
              <a:rPr lang="en-US" dirty="0"/>
              <a:t> methods, does a Gaussian error make sense?</a:t>
            </a:r>
          </a:p>
          <a:p>
            <a:r>
              <a:rPr lang="en-US" dirty="0"/>
              <a:t>How can the observations be related to these parameters? Often, you do not observe parameters directly, so instead rely on their errors being correlated with state variables that are observed.</a:t>
            </a:r>
          </a:p>
          <a:p>
            <a:endParaRPr lang="en-US" dirty="0"/>
          </a:p>
          <a:p>
            <a:endParaRPr lang="en-US" dirty="0"/>
          </a:p>
        </p:txBody>
      </p:sp>
      <p:sp>
        <p:nvSpPr>
          <p:cNvPr id="4" name="Footer Placeholder 3">
            <a:extLst>
              <a:ext uri="{FF2B5EF4-FFF2-40B4-BE49-F238E27FC236}">
                <a16:creationId xmlns:a16="http://schemas.microsoft.com/office/drawing/2014/main" id="{845FCA19-4548-D218-707C-DF453BC551FF}"/>
              </a:ext>
            </a:extLst>
          </p:cNvPr>
          <p:cNvSpPr>
            <a:spLocks noGrp="1"/>
          </p:cNvSpPr>
          <p:nvPr>
            <p:ph type="ftr" sz="quarter" idx="11"/>
          </p:nvPr>
        </p:nvSpPr>
        <p:spPr/>
        <p:txBody>
          <a:bodyPr/>
          <a:lstStyle/>
          <a:p>
            <a:r>
              <a:rPr lang="en-US"/>
              <a:t>NERC/NCEO/DARC Training course on data assimilation and its interface with machine learning 2025</a:t>
            </a:r>
          </a:p>
        </p:txBody>
      </p:sp>
    </p:spTree>
    <p:extLst>
      <p:ext uri="{BB962C8B-B14F-4D97-AF65-F5344CB8AC3E}">
        <p14:creationId xmlns:p14="http://schemas.microsoft.com/office/powerpoint/2010/main" val="174248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F491-F479-5CC9-164C-36C950F9249B}"/>
              </a:ext>
            </a:extLst>
          </p:cNvPr>
          <p:cNvSpPr>
            <a:spLocks noGrp="1"/>
          </p:cNvSpPr>
          <p:nvPr>
            <p:ph type="title"/>
          </p:nvPr>
        </p:nvSpPr>
        <p:spPr/>
        <p:txBody>
          <a:bodyPr/>
          <a:lstStyle/>
          <a:p>
            <a:r>
              <a:rPr lang="en-US" dirty="0"/>
              <a:t>DA software</a:t>
            </a:r>
          </a:p>
        </p:txBody>
      </p:sp>
      <p:sp>
        <p:nvSpPr>
          <p:cNvPr id="3" name="Content Placeholder 2">
            <a:extLst>
              <a:ext uri="{FF2B5EF4-FFF2-40B4-BE49-F238E27FC236}">
                <a16:creationId xmlns:a16="http://schemas.microsoft.com/office/drawing/2014/main" id="{4F4DA20B-EBF7-A37E-83C5-AB45930DA049}"/>
              </a:ext>
            </a:extLst>
          </p:cNvPr>
          <p:cNvSpPr>
            <a:spLocks noGrp="1"/>
          </p:cNvSpPr>
          <p:nvPr>
            <p:ph idx="1"/>
          </p:nvPr>
        </p:nvSpPr>
        <p:spPr/>
        <p:txBody>
          <a:bodyPr/>
          <a:lstStyle/>
          <a:p>
            <a:pPr marL="0" indent="0">
              <a:buNone/>
            </a:pPr>
            <a:r>
              <a:rPr lang="en-US" dirty="0"/>
              <a:t>On Wednesday and Thursday we will dedicate more time to learning about Variational and </a:t>
            </a:r>
            <a:r>
              <a:rPr lang="en-US" dirty="0" err="1"/>
              <a:t>EnKF</a:t>
            </a:r>
            <a:r>
              <a:rPr lang="en-US" dirty="0"/>
              <a:t> algorithms with computer </a:t>
            </a:r>
            <a:r>
              <a:rPr lang="en-US" dirty="0" err="1"/>
              <a:t>practicals</a:t>
            </a:r>
            <a:r>
              <a:rPr lang="en-US" dirty="0"/>
              <a:t>. </a:t>
            </a:r>
          </a:p>
          <a:p>
            <a:pPr marL="0" indent="0">
              <a:buNone/>
            </a:pPr>
            <a:endParaRPr lang="en-US" dirty="0"/>
          </a:p>
          <a:p>
            <a:pPr marL="0" indent="0">
              <a:buNone/>
            </a:pPr>
            <a:r>
              <a:rPr lang="en-US" dirty="0"/>
              <a:t>Our code is available on </a:t>
            </a:r>
            <a:r>
              <a:rPr lang="en-US" dirty="0">
                <a:hlinkClick r:id="rId2"/>
              </a:rPr>
              <a:t>https://github.com/darc-reading/darc-training-2025/</a:t>
            </a:r>
            <a:endParaRPr lang="en-US" dirty="0"/>
          </a:p>
          <a:p>
            <a:pPr marL="0" indent="0">
              <a:buNone/>
            </a:pPr>
            <a:endParaRPr lang="en-US" dirty="0"/>
          </a:p>
          <a:p>
            <a:pPr marL="0" indent="0">
              <a:buNone/>
            </a:pPr>
            <a:r>
              <a:rPr lang="en-US" dirty="0"/>
              <a:t>Tomorrow </a:t>
            </a:r>
            <a:r>
              <a:rPr lang="en-US" dirty="0" err="1"/>
              <a:t>Yumeng</a:t>
            </a:r>
            <a:r>
              <a:rPr lang="en-US" dirty="0"/>
              <a:t> and Chris will give a lecture DA software packages</a:t>
            </a:r>
          </a:p>
          <a:p>
            <a:pPr marL="0" indent="0">
              <a:buNone/>
            </a:pPr>
            <a:endParaRPr lang="en-US" dirty="0"/>
          </a:p>
        </p:txBody>
      </p:sp>
      <p:sp>
        <p:nvSpPr>
          <p:cNvPr id="4" name="Footer Placeholder 3">
            <a:extLst>
              <a:ext uri="{FF2B5EF4-FFF2-40B4-BE49-F238E27FC236}">
                <a16:creationId xmlns:a16="http://schemas.microsoft.com/office/drawing/2014/main" id="{8E09FAFB-2CFF-F3CC-8D1E-57043C984A89}"/>
              </a:ext>
            </a:extLst>
          </p:cNvPr>
          <p:cNvSpPr>
            <a:spLocks noGrp="1"/>
          </p:cNvSpPr>
          <p:nvPr>
            <p:ph type="ftr" sz="quarter" idx="11"/>
          </p:nvPr>
        </p:nvSpPr>
        <p:spPr/>
        <p:txBody>
          <a:bodyPr/>
          <a:lstStyle/>
          <a:p>
            <a:r>
              <a:rPr lang="en-US"/>
              <a:t>NERC/NCEO/DARC Training course on data assimilation and its interface with machine learning 2025</a:t>
            </a:r>
          </a:p>
        </p:txBody>
      </p:sp>
    </p:spTree>
    <p:extLst>
      <p:ext uri="{BB962C8B-B14F-4D97-AF65-F5344CB8AC3E}">
        <p14:creationId xmlns:p14="http://schemas.microsoft.com/office/powerpoint/2010/main" val="131341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7EF9-11DE-B96B-55A2-D7C8FFB02D06}"/>
              </a:ext>
            </a:extLst>
          </p:cNvPr>
          <p:cNvSpPr>
            <a:spLocks noGrp="1"/>
          </p:cNvSpPr>
          <p:nvPr>
            <p:ph type="title"/>
          </p:nvPr>
        </p:nvSpPr>
        <p:spPr/>
        <p:txBody>
          <a:bodyPr/>
          <a:lstStyle/>
          <a:p>
            <a:r>
              <a:rPr lang="en-US" dirty="0"/>
              <a:t>Linking observations to models</a:t>
            </a:r>
          </a:p>
        </p:txBody>
      </p:sp>
      <p:pic>
        <p:nvPicPr>
          <p:cNvPr id="6" name="Picture 5">
            <a:extLst>
              <a:ext uri="{FF2B5EF4-FFF2-40B4-BE49-F238E27FC236}">
                <a16:creationId xmlns:a16="http://schemas.microsoft.com/office/drawing/2014/main" id="{AF39B15E-BE5A-C32F-453D-F85295BD2920}"/>
              </a:ext>
            </a:extLst>
          </p:cNvPr>
          <p:cNvPicPr>
            <a:picLocks noChangeAspect="1"/>
          </p:cNvPicPr>
          <p:nvPr/>
        </p:nvPicPr>
        <p:blipFill>
          <a:blip r:embed="rId2"/>
          <a:srcRect l="-1" r="1179"/>
          <a:stretch/>
        </p:blipFill>
        <p:spPr>
          <a:xfrm>
            <a:off x="565525" y="1526360"/>
            <a:ext cx="3118202" cy="3133370"/>
          </a:xfrm>
          <a:prstGeom prst="rect">
            <a:avLst/>
          </a:prstGeom>
        </p:spPr>
      </p:pic>
      <p:pic>
        <p:nvPicPr>
          <p:cNvPr id="7" name="Graphic 6" descr="Arrow: Clockwise curve with solid fill">
            <a:extLst>
              <a:ext uri="{FF2B5EF4-FFF2-40B4-BE49-F238E27FC236}">
                <a16:creationId xmlns:a16="http://schemas.microsoft.com/office/drawing/2014/main" id="{29B1B74C-C970-F04E-8E51-B8FC79B8C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137428" flipV="1">
            <a:off x="733627" y="4509492"/>
            <a:ext cx="1847295" cy="150842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F070402-4D14-096F-70E8-654CED5E6669}"/>
                  </a:ext>
                </a:extLst>
              </p:cNvPr>
              <p:cNvSpPr txBox="1"/>
              <p:nvPr/>
            </p:nvSpPr>
            <p:spPr>
              <a:xfrm>
                <a:off x="3815978" y="1961378"/>
                <a:ext cx="2505591" cy="1938992"/>
              </a:xfrm>
              <a:prstGeom prst="rect">
                <a:avLst/>
              </a:prstGeom>
              <a:noFill/>
            </p:spPr>
            <p:txBody>
              <a:bodyPr wrap="square" rtlCol="0">
                <a:spAutoFit/>
              </a:bodyPr>
              <a:lstStyle/>
              <a:p>
                <a14:m>
                  <m:oMath xmlns:m="http://schemas.openxmlformats.org/officeDocument/2006/math">
                    <m:r>
                      <a:rPr lang="en-GB" sz="2000" b="1" i="0" smtClean="0">
                        <a:solidFill>
                          <a:schemeClr val="accent4">
                            <a:lumMod val="75000"/>
                          </a:schemeClr>
                        </a:solidFill>
                        <a:latin typeface="Cambria Math" panose="02040503050406030204" pitchFamily="18" charset="0"/>
                      </a:rPr>
                      <m:t>𝐱</m:t>
                    </m:r>
                    <m:r>
                      <a:rPr lang="en-GB" sz="2000" b="1" i="1" smtClean="0">
                        <a:solidFill>
                          <a:schemeClr val="accent4">
                            <a:lumMod val="75000"/>
                          </a:schemeClr>
                        </a:solidFill>
                        <a:latin typeface="Cambria Math" panose="02040503050406030204" pitchFamily="18" charset="0"/>
                        <a:ea typeface="Cambria Math" panose="02040503050406030204" pitchFamily="18" charset="0"/>
                      </a:rPr>
                      <m:t>∈</m:t>
                    </m:r>
                    <m:sSup>
                      <m:sSupPr>
                        <m:ctrlPr>
                          <a:rPr lang="en-GB" sz="2000" b="1" i="1" smtClean="0">
                            <a:solidFill>
                              <a:schemeClr val="accent4">
                                <a:lumMod val="75000"/>
                              </a:schemeClr>
                            </a:solidFill>
                            <a:latin typeface="Cambria Math" panose="02040503050406030204" pitchFamily="18" charset="0"/>
                            <a:ea typeface="Cambria Math" panose="02040503050406030204" pitchFamily="18" charset="0"/>
                          </a:rPr>
                        </m:ctrlPr>
                      </m:sSupPr>
                      <m:e>
                        <m:r>
                          <a:rPr lang="en-GB" sz="2000" b="1" i="1" smtClean="0">
                            <a:solidFill>
                              <a:schemeClr val="accent4">
                                <a:lumMod val="75000"/>
                              </a:schemeClr>
                            </a:solidFill>
                            <a:latin typeface="Cambria Math" panose="02040503050406030204" pitchFamily="18" charset="0"/>
                            <a:ea typeface="Cambria Math" panose="02040503050406030204" pitchFamily="18" charset="0"/>
                          </a:rPr>
                          <m:t>ℝ</m:t>
                        </m:r>
                      </m:e>
                      <m:sup>
                        <m:r>
                          <a:rPr lang="en-GB" sz="2000" b="1" i="1" smtClean="0">
                            <a:solidFill>
                              <a:schemeClr val="accent4">
                                <a:lumMod val="75000"/>
                              </a:schemeClr>
                            </a:solidFill>
                            <a:latin typeface="Cambria Math" panose="02040503050406030204" pitchFamily="18" charset="0"/>
                            <a:ea typeface="Cambria Math" panose="02040503050406030204" pitchFamily="18" charset="0"/>
                          </a:rPr>
                          <m:t>𝒏</m:t>
                        </m:r>
                      </m:sup>
                    </m:sSup>
                  </m:oMath>
                </a14:m>
                <a:r>
                  <a:rPr lang="en-US" sz="2000" dirty="0">
                    <a:solidFill>
                      <a:schemeClr val="accent4">
                        <a:lumMod val="75000"/>
                      </a:schemeClr>
                    </a:solidFill>
                  </a:rPr>
                  <a:t> is a vector of the model variables that we want to estimate. Referred to as the </a:t>
                </a:r>
                <a:r>
                  <a:rPr lang="en-US" sz="2000" i="1" dirty="0">
                    <a:solidFill>
                      <a:schemeClr val="accent4">
                        <a:lumMod val="75000"/>
                      </a:schemeClr>
                    </a:solidFill>
                  </a:rPr>
                  <a:t>STATE</a:t>
                </a:r>
                <a:r>
                  <a:rPr lang="en-US" sz="2000" dirty="0">
                    <a:solidFill>
                      <a:schemeClr val="accent4">
                        <a:lumMod val="75000"/>
                      </a:schemeClr>
                    </a:solidFill>
                  </a:rPr>
                  <a:t>.</a:t>
                </a:r>
              </a:p>
              <a:p>
                <a:endParaRPr lang="en-US" sz="2000" dirty="0">
                  <a:solidFill>
                    <a:schemeClr val="accent1"/>
                  </a:solidFill>
                </a:endParaRPr>
              </a:p>
            </p:txBody>
          </p:sp>
        </mc:Choice>
        <mc:Fallback xmlns="">
          <p:sp>
            <p:nvSpPr>
              <p:cNvPr id="8" name="TextBox 7">
                <a:extLst>
                  <a:ext uri="{FF2B5EF4-FFF2-40B4-BE49-F238E27FC236}">
                    <a16:creationId xmlns:a16="http://schemas.microsoft.com/office/drawing/2014/main" id="{9F070402-4D14-096F-70E8-654CED5E6669}"/>
                  </a:ext>
                </a:extLst>
              </p:cNvPr>
              <p:cNvSpPr txBox="1">
                <a:spLocks noRot="1" noChangeAspect="1" noMove="1" noResize="1" noEditPoints="1" noAdjustHandles="1" noChangeArrowheads="1" noChangeShapeType="1" noTextEdit="1"/>
              </p:cNvSpPr>
              <p:nvPr/>
            </p:nvSpPr>
            <p:spPr>
              <a:xfrm>
                <a:off x="3815978" y="1961378"/>
                <a:ext cx="2505591" cy="1938992"/>
              </a:xfrm>
              <a:prstGeom prst="rect">
                <a:avLst/>
              </a:prstGeom>
              <a:blipFill>
                <a:blip r:embed="rId5"/>
                <a:stretch>
                  <a:fillRect l="-2525" t="-1299" r="-3535"/>
                </a:stretch>
              </a:blipFill>
            </p:spPr>
            <p:txBody>
              <a:bodyPr/>
              <a:lstStyle/>
              <a:p>
                <a:r>
                  <a:rPr lang="en-US">
                    <a:noFill/>
                  </a:rPr>
                  <a:t> </a:t>
                </a:r>
              </a:p>
            </p:txBody>
          </p:sp>
        </mc:Fallback>
      </mc:AlternateContent>
      <p:pic>
        <p:nvPicPr>
          <p:cNvPr id="5" name="Picture 4" descr="Chart, bar chart&#10;&#10;Description automatically generated">
            <a:extLst>
              <a:ext uri="{FF2B5EF4-FFF2-40B4-BE49-F238E27FC236}">
                <a16:creationId xmlns:a16="http://schemas.microsoft.com/office/drawing/2014/main" id="{AAAED45F-D62B-1857-5CEB-037B9D482C76}"/>
              </a:ext>
            </a:extLst>
          </p:cNvPr>
          <p:cNvPicPr>
            <a:picLocks noChangeAspect="1"/>
          </p:cNvPicPr>
          <p:nvPr/>
        </p:nvPicPr>
        <p:blipFill>
          <a:blip r:embed="rId6"/>
          <a:stretch>
            <a:fillRect/>
          </a:stretch>
        </p:blipFill>
        <p:spPr>
          <a:xfrm>
            <a:off x="2311074" y="3756260"/>
            <a:ext cx="2286000" cy="3014889"/>
          </a:xfrm>
          <a:prstGeom prst="rect">
            <a:avLst/>
          </a:prstGeom>
        </p:spPr>
      </p:pic>
      <p:pic>
        <p:nvPicPr>
          <p:cNvPr id="9" name="Picture 8">
            <a:extLst>
              <a:ext uri="{FF2B5EF4-FFF2-40B4-BE49-F238E27FC236}">
                <a16:creationId xmlns:a16="http://schemas.microsoft.com/office/drawing/2014/main" id="{AD4D26C6-393F-489B-B043-523AC1065BA7}"/>
              </a:ext>
            </a:extLst>
          </p:cNvPr>
          <p:cNvPicPr>
            <a:picLocks noChangeAspect="1"/>
          </p:cNvPicPr>
          <p:nvPr/>
        </p:nvPicPr>
        <p:blipFill>
          <a:blip r:embed="rId7"/>
          <a:stretch>
            <a:fillRect/>
          </a:stretch>
        </p:blipFill>
        <p:spPr>
          <a:xfrm>
            <a:off x="9692000" y="3369383"/>
            <a:ext cx="2236778" cy="2580693"/>
          </a:xfrm>
          <a:prstGeom prst="rect">
            <a:avLst/>
          </a:prstGeom>
        </p:spPr>
      </p:pic>
      <p:pic>
        <p:nvPicPr>
          <p:cNvPr id="10" name="Picture 9">
            <a:extLst>
              <a:ext uri="{FF2B5EF4-FFF2-40B4-BE49-F238E27FC236}">
                <a16:creationId xmlns:a16="http://schemas.microsoft.com/office/drawing/2014/main" id="{E75963BC-7EE0-0C09-C46C-994344BBD040}"/>
              </a:ext>
            </a:extLst>
          </p:cNvPr>
          <p:cNvPicPr>
            <a:picLocks noChangeAspect="1"/>
          </p:cNvPicPr>
          <p:nvPr/>
        </p:nvPicPr>
        <p:blipFill>
          <a:blip r:embed="rId8"/>
          <a:stretch>
            <a:fillRect/>
          </a:stretch>
        </p:blipFill>
        <p:spPr>
          <a:xfrm>
            <a:off x="8153400" y="471518"/>
            <a:ext cx="3925021" cy="2709030"/>
          </a:xfrm>
          <a:prstGeom prst="rect">
            <a:avLst/>
          </a:prstGeom>
        </p:spPr>
      </p:pic>
      <p:pic>
        <p:nvPicPr>
          <p:cNvPr id="11" name="Graphic 10" descr="Arrow: Clockwise curve with solid fill">
            <a:extLst>
              <a:ext uri="{FF2B5EF4-FFF2-40B4-BE49-F238E27FC236}">
                <a16:creationId xmlns:a16="http://schemas.microsoft.com/office/drawing/2014/main" id="{29BED07C-980D-52F5-E5ED-CBDF76ECAC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368253" flipH="1">
            <a:off x="8120205" y="3096517"/>
            <a:ext cx="1737368" cy="184729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5CD999F-9ECF-3490-6F37-6A6431ECCC1A}"/>
                  </a:ext>
                </a:extLst>
              </p:cNvPr>
              <p:cNvSpPr txBox="1"/>
              <p:nvPr/>
            </p:nvSpPr>
            <p:spPr>
              <a:xfrm>
                <a:off x="8245064" y="4755266"/>
                <a:ext cx="1777505" cy="1631216"/>
              </a:xfrm>
              <a:prstGeom prst="rect">
                <a:avLst/>
              </a:prstGeom>
              <a:noFill/>
            </p:spPr>
            <p:txBody>
              <a:bodyPr wrap="square" rtlCol="0">
                <a:spAutoFit/>
              </a:bodyPr>
              <a:lstStyle/>
              <a:p>
                <a14:m>
                  <m:oMath xmlns:m="http://schemas.openxmlformats.org/officeDocument/2006/math">
                    <m:r>
                      <a:rPr lang="en-GB" sz="2000" b="1" i="0" smtClean="0">
                        <a:solidFill>
                          <a:schemeClr val="accent1">
                            <a:lumMod val="50000"/>
                          </a:schemeClr>
                        </a:solidFill>
                        <a:latin typeface="Cambria Math" panose="02040503050406030204" pitchFamily="18" charset="0"/>
                      </a:rPr>
                      <m:t>𝐲</m:t>
                    </m:r>
                    <m:r>
                      <a:rPr lang="en-GB" sz="2000" b="1" i="1" smtClean="0">
                        <a:solidFill>
                          <a:schemeClr val="accent1">
                            <a:lumMod val="50000"/>
                          </a:schemeClr>
                        </a:solidFill>
                        <a:latin typeface="Cambria Math" panose="02040503050406030204" pitchFamily="18" charset="0"/>
                        <a:ea typeface="Cambria Math" panose="02040503050406030204" pitchFamily="18" charset="0"/>
                      </a:rPr>
                      <m:t>∈</m:t>
                    </m:r>
                    <m:sSup>
                      <m:sSupPr>
                        <m:ctrlPr>
                          <a:rPr lang="en-GB" sz="2000" b="1" i="1">
                            <a:solidFill>
                              <a:schemeClr val="accent1">
                                <a:lumMod val="50000"/>
                              </a:schemeClr>
                            </a:solidFill>
                            <a:latin typeface="Cambria Math" panose="02040503050406030204" pitchFamily="18" charset="0"/>
                            <a:ea typeface="Cambria Math" panose="02040503050406030204" pitchFamily="18" charset="0"/>
                          </a:rPr>
                        </m:ctrlPr>
                      </m:sSupPr>
                      <m:e>
                        <m:r>
                          <a:rPr lang="en-GB" sz="2000" b="1" i="1">
                            <a:solidFill>
                              <a:schemeClr val="accent1">
                                <a:lumMod val="50000"/>
                              </a:schemeClr>
                            </a:solidFill>
                            <a:latin typeface="Cambria Math" panose="02040503050406030204" pitchFamily="18" charset="0"/>
                            <a:ea typeface="Cambria Math" panose="02040503050406030204" pitchFamily="18" charset="0"/>
                          </a:rPr>
                          <m:t>ℝ</m:t>
                        </m:r>
                      </m:e>
                      <m:sup>
                        <m:r>
                          <a:rPr lang="en-GB" sz="2000" b="1" i="1" smtClean="0">
                            <a:solidFill>
                              <a:schemeClr val="accent1">
                                <a:lumMod val="50000"/>
                              </a:schemeClr>
                            </a:solidFill>
                            <a:latin typeface="Cambria Math" panose="02040503050406030204" pitchFamily="18" charset="0"/>
                            <a:ea typeface="Cambria Math" panose="02040503050406030204" pitchFamily="18" charset="0"/>
                          </a:rPr>
                          <m:t>𝒑</m:t>
                        </m:r>
                      </m:sup>
                    </m:sSup>
                  </m:oMath>
                </a14:m>
                <a:r>
                  <a:rPr lang="en-US" sz="2000" dirty="0">
                    <a:solidFill>
                      <a:schemeClr val="accent1">
                        <a:lumMod val="50000"/>
                      </a:schemeClr>
                    </a:solidFill>
                  </a:rPr>
                  <a:t> is a vector of the available observations</a:t>
                </a:r>
              </a:p>
              <a:p>
                <a:endParaRPr lang="en-US" sz="2000" dirty="0">
                  <a:solidFill>
                    <a:schemeClr val="accent1">
                      <a:lumMod val="50000"/>
                    </a:schemeClr>
                  </a:solidFill>
                </a:endParaRPr>
              </a:p>
            </p:txBody>
          </p:sp>
        </mc:Choice>
        <mc:Fallback xmlns="">
          <p:sp>
            <p:nvSpPr>
              <p:cNvPr id="12" name="TextBox 11">
                <a:extLst>
                  <a:ext uri="{FF2B5EF4-FFF2-40B4-BE49-F238E27FC236}">
                    <a16:creationId xmlns:a16="http://schemas.microsoft.com/office/drawing/2014/main" id="{85CD999F-9ECF-3490-6F37-6A6431ECCC1A}"/>
                  </a:ext>
                </a:extLst>
              </p:cNvPr>
              <p:cNvSpPr txBox="1">
                <a:spLocks noRot="1" noChangeAspect="1" noMove="1" noResize="1" noEditPoints="1" noAdjustHandles="1" noChangeArrowheads="1" noChangeShapeType="1" noTextEdit="1"/>
              </p:cNvSpPr>
              <p:nvPr/>
            </p:nvSpPr>
            <p:spPr>
              <a:xfrm>
                <a:off x="8245064" y="4755266"/>
                <a:ext cx="1777505" cy="1631216"/>
              </a:xfrm>
              <a:prstGeom prst="rect">
                <a:avLst/>
              </a:prstGeom>
              <a:blipFill>
                <a:blip r:embed="rId11"/>
                <a:stretch>
                  <a:fillRect l="-3546" t="-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39F6D07-69BF-9E1D-C369-B1C9DF03149D}"/>
                  </a:ext>
                </a:extLst>
              </p:cNvPr>
              <p:cNvSpPr txBox="1"/>
              <p:nvPr/>
            </p:nvSpPr>
            <p:spPr>
              <a:xfrm>
                <a:off x="5013234" y="3914873"/>
                <a:ext cx="2751937" cy="2308324"/>
              </a:xfrm>
              <a:prstGeom prst="rect">
                <a:avLst/>
              </a:prstGeom>
              <a:noFill/>
              <a:ln>
                <a:solidFill>
                  <a:schemeClr val="accent1"/>
                </a:solidFill>
              </a:ln>
            </p:spPr>
            <p:txBody>
              <a:bodyPr wrap="square" rtlCol="0">
                <a:spAutoFit/>
              </a:bodyPr>
              <a:lstStyle/>
              <a:p>
                <a:r>
                  <a:rPr lang="en-US" dirty="0"/>
                  <a:t>As </a:t>
                </a:r>
                <a14:m>
                  <m:oMath xmlns:m="http://schemas.openxmlformats.org/officeDocument/2006/math">
                    <m:r>
                      <a:rPr lang="en-GB" b="1">
                        <a:solidFill>
                          <a:schemeClr val="accent4">
                            <a:lumMod val="75000"/>
                          </a:schemeClr>
                        </a:solidFill>
                        <a:latin typeface="Cambria Math" panose="02040503050406030204" pitchFamily="18" charset="0"/>
                      </a:rPr>
                      <m:t>𝐱</m:t>
                    </m:r>
                  </m:oMath>
                </a14:m>
                <a:r>
                  <a:rPr lang="en-US" dirty="0"/>
                  <a:t> and </a:t>
                </a:r>
                <a14:m>
                  <m:oMath xmlns:m="http://schemas.openxmlformats.org/officeDocument/2006/math">
                    <m:r>
                      <a:rPr lang="en-GB" b="1">
                        <a:solidFill>
                          <a:schemeClr val="accent1">
                            <a:lumMod val="50000"/>
                          </a:schemeClr>
                        </a:solidFill>
                        <a:latin typeface="Cambria Math" panose="02040503050406030204" pitchFamily="18" charset="0"/>
                      </a:rPr>
                      <m:t>𝐲</m:t>
                    </m:r>
                  </m:oMath>
                </a14:m>
                <a:r>
                  <a:rPr lang="en-US" dirty="0"/>
                  <a:t>  lie in different spaces it is necessary to define an </a:t>
                </a:r>
                <a:r>
                  <a:rPr lang="en-US" i="1" dirty="0"/>
                  <a:t>OBSERVATION OPERATOR</a:t>
                </a:r>
                <a:r>
                  <a:rPr lang="en-US" dirty="0"/>
                  <a:t>, </a:t>
                </a:r>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oMath>
                </a14:m>
                <a:r>
                  <a:rPr lang="en-US" i="1" dirty="0"/>
                  <a:t> </a:t>
                </a:r>
                <a14:m>
                  <m:oMath xmlns:m="http://schemas.openxmlformats.org/officeDocument/2006/math">
                    <m:sSup>
                      <m:sSupPr>
                        <m:ctrlPr>
                          <a:rPr lang="en-GB" b="1" i="1">
                            <a:solidFill>
                              <a:schemeClr val="accent4">
                                <a:lumMod val="75000"/>
                              </a:schemeClr>
                            </a:solidFill>
                            <a:latin typeface="Cambria Math" panose="02040503050406030204" pitchFamily="18" charset="0"/>
                            <a:ea typeface="Cambria Math" panose="02040503050406030204" pitchFamily="18" charset="0"/>
                          </a:rPr>
                        </m:ctrlPr>
                      </m:sSupPr>
                      <m:e>
                        <m:r>
                          <a:rPr lang="en-GB" b="1" i="1">
                            <a:solidFill>
                              <a:schemeClr val="accent4">
                                <a:lumMod val="75000"/>
                              </a:schemeClr>
                            </a:solidFill>
                            <a:latin typeface="Cambria Math" panose="02040503050406030204" pitchFamily="18" charset="0"/>
                            <a:ea typeface="Cambria Math" panose="02040503050406030204" pitchFamily="18" charset="0"/>
                          </a:rPr>
                          <m:t>ℝ</m:t>
                        </m:r>
                      </m:e>
                      <m:sup>
                        <m:r>
                          <a:rPr lang="en-GB" b="1" i="1">
                            <a:solidFill>
                              <a:schemeClr val="accent4">
                                <a:lumMod val="75000"/>
                              </a:schemeClr>
                            </a:solidFill>
                            <a:latin typeface="Cambria Math" panose="02040503050406030204" pitchFamily="18" charset="0"/>
                            <a:ea typeface="Cambria Math" panose="02040503050406030204" pitchFamily="18" charset="0"/>
                          </a:rPr>
                          <m:t>𝒏</m:t>
                        </m:r>
                      </m:sup>
                    </m:sSup>
                    <m:r>
                      <a:rPr lang="en-GB" b="1" i="1" smtClean="0">
                        <a:solidFill>
                          <a:schemeClr val="accent4">
                            <a:lumMod val="75000"/>
                          </a:schemeClr>
                        </a:solidFill>
                        <a:latin typeface="Cambria Math" panose="02040503050406030204" pitchFamily="18" charset="0"/>
                        <a:ea typeface="Cambria Math" panose="02040503050406030204" pitchFamily="18" charset="0"/>
                      </a:rPr>
                      <m:t>⟶</m:t>
                    </m:r>
                    <m:sSup>
                      <m:sSupPr>
                        <m:ctrlPr>
                          <a:rPr lang="en-GB" b="1" i="1">
                            <a:solidFill>
                              <a:schemeClr val="accent1">
                                <a:lumMod val="50000"/>
                              </a:schemeClr>
                            </a:solidFill>
                            <a:latin typeface="Cambria Math" panose="02040503050406030204" pitchFamily="18" charset="0"/>
                            <a:ea typeface="Cambria Math" panose="02040503050406030204" pitchFamily="18" charset="0"/>
                          </a:rPr>
                        </m:ctrlPr>
                      </m:sSupPr>
                      <m:e>
                        <m:r>
                          <a:rPr lang="en-GB" b="1" i="1">
                            <a:solidFill>
                              <a:schemeClr val="accent1">
                                <a:lumMod val="50000"/>
                              </a:schemeClr>
                            </a:solidFill>
                            <a:latin typeface="Cambria Math" panose="02040503050406030204" pitchFamily="18" charset="0"/>
                            <a:ea typeface="Cambria Math" panose="02040503050406030204" pitchFamily="18" charset="0"/>
                          </a:rPr>
                          <m:t>ℝ</m:t>
                        </m:r>
                      </m:e>
                      <m:sup>
                        <m:r>
                          <a:rPr lang="en-GB" b="1" i="1">
                            <a:solidFill>
                              <a:schemeClr val="accent1">
                                <a:lumMod val="50000"/>
                              </a:schemeClr>
                            </a:solidFill>
                            <a:latin typeface="Cambria Math" panose="02040503050406030204" pitchFamily="18" charset="0"/>
                            <a:ea typeface="Cambria Math" panose="02040503050406030204" pitchFamily="18" charset="0"/>
                          </a:rPr>
                          <m:t>𝒑</m:t>
                        </m:r>
                      </m:sup>
                    </m:sSup>
                  </m:oMath>
                </a14:m>
                <a:r>
                  <a:rPr lang="en-US" dirty="0"/>
                  <a:t>, that maps </a:t>
                </a:r>
                <a14:m>
                  <m:oMath xmlns:m="http://schemas.openxmlformats.org/officeDocument/2006/math">
                    <m:r>
                      <a:rPr lang="en-GB" b="1">
                        <a:solidFill>
                          <a:schemeClr val="accent4">
                            <a:lumMod val="75000"/>
                          </a:schemeClr>
                        </a:solidFill>
                        <a:latin typeface="Cambria Math" panose="02040503050406030204" pitchFamily="18" charset="0"/>
                      </a:rPr>
                      <m:t>𝐱</m:t>
                    </m:r>
                  </m:oMath>
                </a14:m>
                <a:r>
                  <a:rPr lang="en-US" dirty="0"/>
                  <a:t> from state space to observation space.</a:t>
                </a:r>
              </a:p>
              <a:p>
                <a:endParaRPr lang="en-US" dirty="0"/>
              </a:p>
            </p:txBody>
          </p:sp>
        </mc:Choice>
        <mc:Fallback xmlns="">
          <p:sp>
            <p:nvSpPr>
              <p:cNvPr id="13" name="TextBox 12">
                <a:extLst>
                  <a:ext uri="{FF2B5EF4-FFF2-40B4-BE49-F238E27FC236}">
                    <a16:creationId xmlns:a16="http://schemas.microsoft.com/office/drawing/2014/main" id="{839F6D07-69BF-9E1D-C369-B1C9DF03149D}"/>
                  </a:ext>
                </a:extLst>
              </p:cNvPr>
              <p:cNvSpPr txBox="1">
                <a:spLocks noRot="1" noChangeAspect="1" noMove="1" noResize="1" noEditPoints="1" noAdjustHandles="1" noChangeArrowheads="1" noChangeShapeType="1" noTextEdit="1"/>
              </p:cNvSpPr>
              <p:nvPr/>
            </p:nvSpPr>
            <p:spPr>
              <a:xfrm>
                <a:off x="5013234" y="3914873"/>
                <a:ext cx="2751937" cy="2308324"/>
              </a:xfrm>
              <a:prstGeom prst="rect">
                <a:avLst/>
              </a:prstGeom>
              <a:blipFill>
                <a:blip r:embed="rId12"/>
                <a:stretch>
                  <a:fillRect l="-1835" t="-54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68251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3991AE-C5E0-5DB9-B8D8-93F644A23A1F}"/>
              </a:ext>
            </a:extLst>
          </p:cNvPr>
          <p:cNvSpPr>
            <a:spLocks noGrp="1"/>
          </p:cNvSpPr>
          <p:nvPr>
            <p:ph type="ftr" sz="quarter" idx="11"/>
          </p:nvPr>
        </p:nvSpPr>
        <p:spPr/>
        <p:txBody>
          <a:bodyPr/>
          <a:lstStyle/>
          <a:p>
            <a:r>
              <a:rPr lang="en-US"/>
              <a:t>NERC/NCEO/DARC Training course on data assimilation and its interface with machine learning 2025</a:t>
            </a:r>
          </a:p>
        </p:txBody>
      </p:sp>
      <p:pic>
        <p:nvPicPr>
          <p:cNvPr id="5" name="Picture 4">
            <a:extLst>
              <a:ext uri="{FF2B5EF4-FFF2-40B4-BE49-F238E27FC236}">
                <a16:creationId xmlns:a16="http://schemas.microsoft.com/office/drawing/2014/main" id="{9ECE08F3-64C2-98FA-E0A2-D260B68A9934}"/>
              </a:ext>
            </a:extLst>
          </p:cNvPr>
          <p:cNvPicPr>
            <a:picLocks noChangeAspect="1"/>
          </p:cNvPicPr>
          <p:nvPr/>
        </p:nvPicPr>
        <p:blipFill>
          <a:blip r:embed="rId2"/>
          <a:stretch>
            <a:fillRect/>
          </a:stretch>
        </p:blipFill>
        <p:spPr>
          <a:xfrm>
            <a:off x="0" y="1876305"/>
            <a:ext cx="5485995" cy="1655595"/>
          </a:xfrm>
          <a:prstGeom prst="rect">
            <a:avLst/>
          </a:prstGeom>
        </p:spPr>
      </p:pic>
      <p:pic>
        <p:nvPicPr>
          <p:cNvPr id="6" name="Picture 5" descr="A close-up of a graph&#10;&#10;AI-generated content may be incorrect.">
            <a:extLst>
              <a:ext uri="{FF2B5EF4-FFF2-40B4-BE49-F238E27FC236}">
                <a16:creationId xmlns:a16="http://schemas.microsoft.com/office/drawing/2014/main" id="{3B5D7273-9C36-C6E6-49DA-15174F55B659}"/>
              </a:ext>
            </a:extLst>
          </p:cNvPr>
          <p:cNvPicPr>
            <a:picLocks noChangeAspect="1"/>
          </p:cNvPicPr>
          <p:nvPr/>
        </p:nvPicPr>
        <p:blipFill>
          <a:blip r:embed="rId3"/>
          <a:stretch>
            <a:fillRect/>
          </a:stretch>
        </p:blipFill>
        <p:spPr>
          <a:xfrm>
            <a:off x="6324195" y="192092"/>
            <a:ext cx="5227319" cy="2093096"/>
          </a:xfrm>
          <a:prstGeom prst="rect">
            <a:avLst/>
          </a:prstGeom>
        </p:spPr>
      </p:pic>
      <p:pic>
        <p:nvPicPr>
          <p:cNvPr id="16" name="Picture 15" descr="A comparison of a diagram&#10;&#10;AI-generated content may be incorrect.">
            <a:extLst>
              <a:ext uri="{FF2B5EF4-FFF2-40B4-BE49-F238E27FC236}">
                <a16:creationId xmlns:a16="http://schemas.microsoft.com/office/drawing/2014/main" id="{9DE51B01-245A-33A6-9620-624D6C77556E}"/>
              </a:ext>
            </a:extLst>
          </p:cNvPr>
          <p:cNvPicPr>
            <a:picLocks noChangeAspect="1"/>
          </p:cNvPicPr>
          <p:nvPr/>
        </p:nvPicPr>
        <p:blipFill>
          <a:blip r:embed="rId4"/>
          <a:stretch>
            <a:fillRect/>
          </a:stretch>
        </p:blipFill>
        <p:spPr>
          <a:xfrm>
            <a:off x="6400492" y="4499713"/>
            <a:ext cx="5294669" cy="2063364"/>
          </a:xfrm>
          <a:prstGeom prst="rect">
            <a:avLst/>
          </a:prstGeom>
        </p:spPr>
      </p:pic>
      <p:sp>
        <p:nvSpPr>
          <p:cNvPr id="17" name="Title 1">
            <a:extLst>
              <a:ext uri="{FF2B5EF4-FFF2-40B4-BE49-F238E27FC236}">
                <a16:creationId xmlns:a16="http://schemas.microsoft.com/office/drawing/2014/main" id="{83716EB1-4FF6-39AD-1F58-51A72138EDD6}"/>
              </a:ext>
            </a:extLst>
          </p:cNvPr>
          <p:cNvSpPr>
            <a:spLocks noGrp="1"/>
          </p:cNvSpPr>
          <p:nvPr>
            <p:ph type="title"/>
          </p:nvPr>
        </p:nvSpPr>
        <p:spPr>
          <a:xfrm>
            <a:off x="659952" y="78967"/>
            <a:ext cx="6217920" cy="1883093"/>
          </a:xfrm>
        </p:spPr>
        <p:txBody>
          <a:bodyPr/>
          <a:lstStyle/>
          <a:p>
            <a:r>
              <a:rPr lang="en-US" dirty="0"/>
              <a:t>Schematic comparison of techniques</a:t>
            </a:r>
          </a:p>
        </p:txBody>
      </p:sp>
      <p:pic>
        <p:nvPicPr>
          <p:cNvPr id="19" name="Picture 18" descr="A comparison of a graph&#10;&#10;AI-generated content may be incorrect.">
            <a:extLst>
              <a:ext uri="{FF2B5EF4-FFF2-40B4-BE49-F238E27FC236}">
                <a16:creationId xmlns:a16="http://schemas.microsoft.com/office/drawing/2014/main" id="{B64C015F-6D13-0936-5A41-4AE158F68860}"/>
              </a:ext>
            </a:extLst>
          </p:cNvPr>
          <p:cNvPicPr>
            <a:picLocks noChangeAspect="1"/>
          </p:cNvPicPr>
          <p:nvPr/>
        </p:nvPicPr>
        <p:blipFill>
          <a:blip r:embed="rId5"/>
          <a:stretch>
            <a:fillRect/>
          </a:stretch>
        </p:blipFill>
        <p:spPr>
          <a:xfrm>
            <a:off x="6324195" y="2406616"/>
            <a:ext cx="5370966" cy="2093097"/>
          </a:xfrm>
          <a:prstGeom prst="rect">
            <a:avLst/>
          </a:prstGeom>
        </p:spPr>
      </p:pic>
      <p:sp>
        <p:nvSpPr>
          <p:cNvPr id="20" name="TextBox 19">
            <a:extLst>
              <a:ext uri="{FF2B5EF4-FFF2-40B4-BE49-F238E27FC236}">
                <a16:creationId xmlns:a16="http://schemas.microsoft.com/office/drawing/2014/main" id="{59E9F45E-E19C-752F-76C6-1F0B632FEC8C}"/>
              </a:ext>
            </a:extLst>
          </p:cNvPr>
          <p:cNvSpPr txBox="1"/>
          <p:nvPr/>
        </p:nvSpPr>
        <p:spPr>
          <a:xfrm>
            <a:off x="4904574" y="2070023"/>
            <a:ext cx="1461484" cy="646331"/>
          </a:xfrm>
          <a:prstGeom prst="rect">
            <a:avLst/>
          </a:prstGeom>
          <a:noFill/>
        </p:spPr>
        <p:txBody>
          <a:bodyPr wrap="square" rtlCol="0">
            <a:spAutoFit/>
          </a:bodyPr>
          <a:lstStyle/>
          <a:p>
            <a:r>
              <a:rPr lang="en-US" dirty="0"/>
              <a:t>Direct computation</a:t>
            </a:r>
          </a:p>
        </p:txBody>
      </p:sp>
      <p:pic>
        <p:nvPicPr>
          <p:cNvPr id="22" name="Picture 21" descr="A colorful lines with numbers&#10;&#10;AI-generated content may be incorrect.">
            <a:extLst>
              <a:ext uri="{FF2B5EF4-FFF2-40B4-BE49-F238E27FC236}">
                <a16:creationId xmlns:a16="http://schemas.microsoft.com/office/drawing/2014/main" id="{368BCFE6-36AA-2107-9A65-4F3B5A04D752}"/>
              </a:ext>
            </a:extLst>
          </p:cNvPr>
          <p:cNvPicPr>
            <a:picLocks noChangeAspect="1"/>
          </p:cNvPicPr>
          <p:nvPr/>
        </p:nvPicPr>
        <p:blipFill>
          <a:blip r:embed="rId6"/>
          <a:stretch>
            <a:fillRect/>
          </a:stretch>
        </p:blipFill>
        <p:spPr>
          <a:xfrm>
            <a:off x="-112238" y="3593106"/>
            <a:ext cx="5903747" cy="1655596"/>
          </a:xfrm>
          <a:prstGeom prst="rect">
            <a:avLst/>
          </a:prstGeom>
        </p:spPr>
      </p:pic>
      <p:sp>
        <p:nvSpPr>
          <p:cNvPr id="23" name="TextBox 22">
            <a:extLst>
              <a:ext uri="{FF2B5EF4-FFF2-40B4-BE49-F238E27FC236}">
                <a16:creationId xmlns:a16="http://schemas.microsoft.com/office/drawing/2014/main" id="{7D4034A9-8C60-53A7-3B21-C36DEB5EF734}"/>
              </a:ext>
            </a:extLst>
          </p:cNvPr>
          <p:cNvSpPr txBox="1"/>
          <p:nvPr/>
        </p:nvSpPr>
        <p:spPr>
          <a:xfrm>
            <a:off x="5240120" y="4599096"/>
            <a:ext cx="1249573" cy="369332"/>
          </a:xfrm>
          <a:prstGeom prst="rect">
            <a:avLst/>
          </a:prstGeom>
          <a:noFill/>
        </p:spPr>
        <p:txBody>
          <a:bodyPr wrap="none" rtlCol="0">
            <a:spAutoFit/>
          </a:bodyPr>
          <a:lstStyle/>
          <a:p>
            <a:r>
              <a:rPr lang="en-US" dirty="0"/>
              <a:t>Variational</a:t>
            </a:r>
          </a:p>
        </p:txBody>
      </p:sp>
      <p:sp>
        <p:nvSpPr>
          <p:cNvPr id="24" name="TextBox 23">
            <a:extLst>
              <a:ext uri="{FF2B5EF4-FFF2-40B4-BE49-F238E27FC236}">
                <a16:creationId xmlns:a16="http://schemas.microsoft.com/office/drawing/2014/main" id="{AE64BBAA-78D1-0D84-49E9-AD3009FE3926}"/>
              </a:ext>
            </a:extLst>
          </p:cNvPr>
          <p:cNvSpPr txBox="1"/>
          <p:nvPr/>
        </p:nvSpPr>
        <p:spPr>
          <a:xfrm>
            <a:off x="11017282" y="365313"/>
            <a:ext cx="870751" cy="369332"/>
          </a:xfrm>
          <a:prstGeom prst="rect">
            <a:avLst/>
          </a:prstGeom>
          <a:noFill/>
        </p:spPr>
        <p:txBody>
          <a:bodyPr wrap="none" rtlCol="0">
            <a:spAutoFit/>
          </a:bodyPr>
          <a:lstStyle/>
          <a:p>
            <a:r>
              <a:rPr lang="en-US" dirty="0"/>
              <a:t>MCMC</a:t>
            </a:r>
          </a:p>
        </p:txBody>
      </p:sp>
      <p:sp>
        <p:nvSpPr>
          <p:cNvPr id="25" name="TextBox 24">
            <a:extLst>
              <a:ext uri="{FF2B5EF4-FFF2-40B4-BE49-F238E27FC236}">
                <a16:creationId xmlns:a16="http://schemas.microsoft.com/office/drawing/2014/main" id="{F25B392B-1A79-1AB5-12E1-4C7C1F3A1695}"/>
              </a:ext>
            </a:extLst>
          </p:cNvPr>
          <p:cNvSpPr txBox="1"/>
          <p:nvPr/>
        </p:nvSpPr>
        <p:spPr>
          <a:xfrm>
            <a:off x="11168850" y="2936507"/>
            <a:ext cx="1215190" cy="656599"/>
          </a:xfrm>
          <a:prstGeom prst="rect">
            <a:avLst/>
          </a:prstGeom>
          <a:noFill/>
        </p:spPr>
        <p:txBody>
          <a:bodyPr wrap="square" rtlCol="0">
            <a:spAutoFit/>
          </a:bodyPr>
          <a:lstStyle/>
          <a:p>
            <a:r>
              <a:rPr lang="en-US" dirty="0"/>
              <a:t>Particle Filter</a:t>
            </a:r>
          </a:p>
        </p:txBody>
      </p:sp>
      <p:sp>
        <p:nvSpPr>
          <p:cNvPr id="26" name="TextBox 25">
            <a:extLst>
              <a:ext uri="{FF2B5EF4-FFF2-40B4-BE49-F238E27FC236}">
                <a16:creationId xmlns:a16="http://schemas.microsoft.com/office/drawing/2014/main" id="{419E6914-FE8C-F5B1-4425-3CF9F67D52D5}"/>
              </a:ext>
            </a:extLst>
          </p:cNvPr>
          <p:cNvSpPr txBox="1"/>
          <p:nvPr/>
        </p:nvSpPr>
        <p:spPr>
          <a:xfrm>
            <a:off x="11198924" y="5058699"/>
            <a:ext cx="692818" cy="369332"/>
          </a:xfrm>
          <a:prstGeom prst="rect">
            <a:avLst/>
          </a:prstGeom>
          <a:noFill/>
        </p:spPr>
        <p:txBody>
          <a:bodyPr wrap="none" rtlCol="0">
            <a:spAutoFit/>
          </a:bodyPr>
          <a:lstStyle/>
          <a:p>
            <a:r>
              <a:rPr lang="en-US" dirty="0" err="1"/>
              <a:t>EnKF</a:t>
            </a:r>
            <a:endParaRPr lang="en-US" dirty="0"/>
          </a:p>
        </p:txBody>
      </p:sp>
      <p:cxnSp>
        <p:nvCxnSpPr>
          <p:cNvPr id="3" name="Straight Connector 2">
            <a:extLst>
              <a:ext uri="{FF2B5EF4-FFF2-40B4-BE49-F238E27FC236}">
                <a16:creationId xmlns:a16="http://schemas.microsoft.com/office/drawing/2014/main" id="{047050FA-ECED-E4FC-21BC-D13082A7AA21}"/>
              </a:ext>
            </a:extLst>
          </p:cNvPr>
          <p:cNvCxnSpPr/>
          <p:nvPr/>
        </p:nvCxnSpPr>
        <p:spPr>
          <a:xfrm>
            <a:off x="814039"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4CF4EA9-A514-B2E8-CE2A-8D99A61773C5}"/>
              </a:ext>
            </a:extLst>
          </p:cNvPr>
          <p:cNvCxnSpPr/>
          <p:nvPr/>
        </p:nvCxnSpPr>
        <p:spPr>
          <a:xfrm>
            <a:off x="988741"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7AF273E-CB95-FA6E-441A-4D8BFEFD3D3F}"/>
              </a:ext>
            </a:extLst>
          </p:cNvPr>
          <p:cNvCxnSpPr/>
          <p:nvPr/>
        </p:nvCxnSpPr>
        <p:spPr>
          <a:xfrm>
            <a:off x="1178312"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A2B05A4-D448-9AE6-DD23-B2B0EC70E198}"/>
              </a:ext>
            </a:extLst>
          </p:cNvPr>
          <p:cNvCxnSpPr/>
          <p:nvPr/>
        </p:nvCxnSpPr>
        <p:spPr>
          <a:xfrm>
            <a:off x="1353014"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AA137C8-E179-602F-C82A-3B001BED5591}"/>
              </a:ext>
            </a:extLst>
          </p:cNvPr>
          <p:cNvCxnSpPr/>
          <p:nvPr/>
        </p:nvCxnSpPr>
        <p:spPr>
          <a:xfrm>
            <a:off x="1542585"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DDC16AA-4F6F-0DC1-089B-6BADE392AC52}"/>
              </a:ext>
            </a:extLst>
          </p:cNvPr>
          <p:cNvCxnSpPr/>
          <p:nvPr/>
        </p:nvCxnSpPr>
        <p:spPr>
          <a:xfrm>
            <a:off x="1732156"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D3A8514-A8E2-187D-FF5C-5F939BFF0643}"/>
              </a:ext>
            </a:extLst>
          </p:cNvPr>
          <p:cNvGrpSpPr/>
          <p:nvPr/>
        </p:nvGrpSpPr>
        <p:grpSpPr>
          <a:xfrm rot="5400000">
            <a:off x="879924" y="1895222"/>
            <a:ext cx="918117" cy="1466940"/>
            <a:chOff x="966439" y="2114460"/>
            <a:chExt cx="918117" cy="1466940"/>
          </a:xfrm>
        </p:grpSpPr>
        <p:cxnSp>
          <p:nvCxnSpPr>
            <p:cNvPr id="13" name="Straight Connector 12">
              <a:extLst>
                <a:ext uri="{FF2B5EF4-FFF2-40B4-BE49-F238E27FC236}">
                  <a16:creationId xmlns:a16="http://schemas.microsoft.com/office/drawing/2014/main" id="{579E8164-1C12-7DCE-6F86-37E9AF57FD99}"/>
                </a:ext>
              </a:extLst>
            </p:cNvPr>
            <p:cNvCxnSpPr/>
            <p:nvPr/>
          </p:nvCxnSpPr>
          <p:spPr>
            <a:xfrm>
              <a:off x="966439"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CAFCC17-C52C-CB41-75CF-F45F2C0FCBA2}"/>
                </a:ext>
              </a:extLst>
            </p:cNvPr>
            <p:cNvCxnSpPr/>
            <p:nvPr/>
          </p:nvCxnSpPr>
          <p:spPr>
            <a:xfrm>
              <a:off x="1141141"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3BAF6EC-64F1-FDB8-BB1C-65F19041EF49}"/>
                </a:ext>
              </a:extLst>
            </p:cNvPr>
            <p:cNvCxnSpPr/>
            <p:nvPr/>
          </p:nvCxnSpPr>
          <p:spPr>
            <a:xfrm>
              <a:off x="1330712"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D9010D-A36B-CD23-8EED-3F30882A92AD}"/>
                </a:ext>
              </a:extLst>
            </p:cNvPr>
            <p:cNvCxnSpPr/>
            <p:nvPr/>
          </p:nvCxnSpPr>
          <p:spPr>
            <a:xfrm>
              <a:off x="1505414"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AE0BAA1-CBDB-DB58-84FC-C799B5C5ED55}"/>
                </a:ext>
              </a:extLst>
            </p:cNvPr>
            <p:cNvCxnSpPr/>
            <p:nvPr/>
          </p:nvCxnSpPr>
          <p:spPr>
            <a:xfrm>
              <a:off x="1694985"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B1D9D57-77C3-4E25-B86A-A9CE290EF290}"/>
                </a:ext>
              </a:extLst>
            </p:cNvPr>
            <p:cNvCxnSpPr/>
            <p:nvPr/>
          </p:nvCxnSpPr>
          <p:spPr>
            <a:xfrm>
              <a:off x="1884556"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29" name="Straight Connector 28">
            <a:extLst>
              <a:ext uri="{FF2B5EF4-FFF2-40B4-BE49-F238E27FC236}">
                <a16:creationId xmlns:a16="http://schemas.microsoft.com/office/drawing/2014/main" id="{7CE0B635-FF1C-6E09-1A91-212D49F28576}"/>
              </a:ext>
            </a:extLst>
          </p:cNvPr>
          <p:cNvCxnSpPr/>
          <p:nvPr/>
        </p:nvCxnSpPr>
        <p:spPr>
          <a:xfrm>
            <a:off x="2380786"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239CFA9-C64C-28AF-B9F4-9A168D9A8ABA}"/>
              </a:ext>
            </a:extLst>
          </p:cNvPr>
          <p:cNvCxnSpPr/>
          <p:nvPr/>
        </p:nvCxnSpPr>
        <p:spPr>
          <a:xfrm>
            <a:off x="2555488"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26C0B7F-41C0-2EC8-F5A7-4F08CB065DCE}"/>
              </a:ext>
            </a:extLst>
          </p:cNvPr>
          <p:cNvCxnSpPr/>
          <p:nvPr/>
        </p:nvCxnSpPr>
        <p:spPr>
          <a:xfrm>
            <a:off x="2745059"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B28EE62-DD01-8D47-5C77-566FA63CC765}"/>
              </a:ext>
            </a:extLst>
          </p:cNvPr>
          <p:cNvCxnSpPr/>
          <p:nvPr/>
        </p:nvCxnSpPr>
        <p:spPr>
          <a:xfrm>
            <a:off x="2919761"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A2C1D80-2BF4-B145-21FC-7BEC5A183108}"/>
              </a:ext>
            </a:extLst>
          </p:cNvPr>
          <p:cNvCxnSpPr/>
          <p:nvPr/>
        </p:nvCxnSpPr>
        <p:spPr>
          <a:xfrm>
            <a:off x="3109332"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EC59CAE-48BC-31C0-FA08-3A20D3EE6A2C}"/>
              </a:ext>
            </a:extLst>
          </p:cNvPr>
          <p:cNvCxnSpPr/>
          <p:nvPr/>
        </p:nvCxnSpPr>
        <p:spPr>
          <a:xfrm>
            <a:off x="3298903"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6688E09E-71BC-EA2E-00E7-852800F8DB5C}"/>
              </a:ext>
            </a:extLst>
          </p:cNvPr>
          <p:cNvGrpSpPr/>
          <p:nvPr/>
        </p:nvGrpSpPr>
        <p:grpSpPr>
          <a:xfrm rot="5400000">
            <a:off x="2446671" y="1895222"/>
            <a:ext cx="918117" cy="1466940"/>
            <a:chOff x="966439" y="2114460"/>
            <a:chExt cx="918117" cy="1466940"/>
          </a:xfrm>
        </p:grpSpPr>
        <p:cxnSp>
          <p:nvCxnSpPr>
            <p:cNvPr id="36" name="Straight Connector 35">
              <a:extLst>
                <a:ext uri="{FF2B5EF4-FFF2-40B4-BE49-F238E27FC236}">
                  <a16:creationId xmlns:a16="http://schemas.microsoft.com/office/drawing/2014/main" id="{7B1F9342-5089-4730-D765-7068502276B4}"/>
                </a:ext>
              </a:extLst>
            </p:cNvPr>
            <p:cNvCxnSpPr/>
            <p:nvPr/>
          </p:nvCxnSpPr>
          <p:spPr>
            <a:xfrm>
              <a:off x="966439"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C5BB4F5-267D-9141-CC53-8B1744093F19}"/>
                </a:ext>
              </a:extLst>
            </p:cNvPr>
            <p:cNvCxnSpPr/>
            <p:nvPr/>
          </p:nvCxnSpPr>
          <p:spPr>
            <a:xfrm>
              <a:off x="1141141"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E89DC9F-4F3E-BE53-2DD7-AA8BC48262DB}"/>
                </a:ext>
              </a:extLst>
            </p:cNvPr>
            <p:cNvCxnSpPr/>
            <p:nvPr/>
          </p:nvCxnSpPr>
          <p:spPr>
            <a:xfrm>
              <a:off x="1330712"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0BA5C51-C1CB-41AB-110B-347A08F27107}"/>
                </a:ext>
              </a:extLst>
            </p:cNvPr>
            <p:cNvCxnSpPr/>
            <p:nvPr/>
          </p:nvCxnSpPr>
          <p:spPr>
            <a:xfrm>
              <a:off x="1505414"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FA346F-3131-4CC5-344E-B5462E976B37}"/>
                </a:ext>
              </a:extLst>
            </p:cNvPr>
            <p:cNvCxnSpPr/>
            <p:nvPr/>
          </p:nvCxnSpPr>
          <p:spPr>
            <a:xfrm>
              <a:off x="1694985"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87C9AA2-6D71-FB89-E779-96053DB71BC0}"/>
                </a:ext>
              </a:extLst>
            </p:cNvPr>
            <p:cNvCxnSpPr/>
            <p:nvPr/>
          </p:nvCxnSpPr>
          <p:spPr>
            <a:xfrm>
              <a:off x="1884556"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42" name="Straight Connector 41">
            <a:extLst>
              <a:ext uri="{FF2B5EF4-FFF2-40B4-BE49-F238E27FC236}">
                <a16:creationId xmlns:a16="http://schemas.microsoft.com/office/drawing/2014/main" id="{DDB0278A-975E-16CA-CE34-304C725D3176}"/>
              </a:ext>
            </a:extLst>
          </p:cNvPr>
          <p:cNvCxnSpPr/>
          <p:nvPr/>
        </p:nvCxnSpPr>
        <p:spPr>
          <a:xfrm>
            <a:off x="3912406"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B463D9F-4858-0F5B-2AF0-E04D1E517712}"/>
              </a:ext>
            </a:extLst>
          </p:cNvPr>
          <p:cNvCxnSpPr/>
          <p:nvPr/>
        </p:nvCxnSpPr>
        <p:spPr>
          <a:xfrm>
            <a:off x="4087108"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EFED481-115E-8FB4-9D59-53A2F3B6384D}"/>
              </a:ext>
            </a:extLst>
          </p:cNvPr>
          <p:cNvCxnSpPr/>
          <p:nvPr/>
        </p:nvCxnSpPr>
        <p:spPr>
          <a:xfrm>
            <a:off x="4276679"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9DB7DF4-C23F-7AC1-DD69-079FCBA11C19}"/>
              </a:ext>
            </a:extLst>
          </p:cNvPr>
          <p:cNvCxnSpPr/>
          <p:nvPr/>
        </p:nvCxnSpPr>
        <p:spPr>
          <a:xfrm>
            <a:off x="4451381"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8C84CB9-C545-CB93-A7EA-46DCC23602F6}"/>
              </a:ext>
            </a:extLst>
          </p:cNvPr>
          <p:cNvCxnSpPr/>
          <p:nvPr/>
        </p:nvCxnSpPr>
        <p:spPr>
          <a:xfrm>
            <a:off x="4640952"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A3DDEDB-F9EA-949E-9FEC-A0493258E40D}"/>
              </a:ext>
            </a:extLst>
          </p:cNvPr>
          <p:cNvCxnSpPr/>
          <p:nvPr/>
        </p:nvCxnSpPr>
        <p:spPr>
          <a:xfrm>
            <a:off x="4830523" y="19620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22DB093B-9124-882E-CC73-64FA81B91B6D}"/>
              </a:ext>
            </a:extLst>
          </p:cNvPr>
          <p:cNvGrpSpPr/>
          <p:nvPr/>
        </p:nvGrpSpPr>
        <p:grpSpPr>
          <a:xfrm rot="5400000">
            <a:off x="3978291" y="1895222"/>
            <a:ext cx="918117" cy="1466940"/>
            <a:chOff x="966439" y="2114460"/>
            <a:chExt cx="918117" cy="1466940"/>
          </a:xfrm>
        </p:grpSpPr>
        <p:cxnSp>
          <p:nvCxnSpPr>
            <p:cNvPr id="49" name="Straight Connector 48">
              <a:extLst>
                <a:ext uri="{FF2B5EF4-FFF2-40B4-BE49-F238E27FC236}">
                  <a16:creationId xmlns:a16="http://schemas.microsoft.com/office/drawing/2014/main" id="{E46848D2-0873-724F-1733-CCA85DEEF86C}"/>
                </a:ext>
              </a:extLst>
            </p:cNvPr>
            <p:cNvCxnSpPr/>
            <p:nvPr/>
          </p:nvCxnSpPr>
          <p:spPr>
            <a:xfrm>
              <a:off x="966439"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516C50D-F1E9-5757-EC5E-1DED46A1EFAA}"/>
                </a:ext>
              </a:extLst>
            </p:cNvPr>
            <p:cNvCxnSpPr/>
            <p:nvPr/>
          </p:nvCxnSpPr>
          <p:spPr>
            <a:xfrm>
              <a:off x="1141141"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C2E222F-38AE-2CD4-153E-8484456797E8}"/>
                </a:ext>
              </a:extLst>
            </p:cNvPr>
            <p:cNvCxnSpPr/>
            <p:nvPr/>
          </p:nvCxnSpPr>
          <p:spPr>
            <a:xfrm>
              <a:off x="1330712"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8A3B702-0C51-D5D9-DB0A-6F02186AB24A}"/>
                </a:ext>
              </a:extLst>
            </p:cNvPr>
            <p:cNvCxnSpPr/>
            <p:nvPr/>
          </p:nvCxnSpPr>
          <p:spPr>
            <a:xfrm>
              <a:off x="1505414"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D287938-5F17-F796-88A0-E4F99C6E2C74}"/>
                </a:ext>
              </a:extLst>
            </p:cNvPr>
            <p:cNvCxnSpPr/>
            <p:nvPr/>
          </p:nvCxnSpPr>
          <p:spPr>
            <a:xfrm>
              <a:off x="1694985"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7346475-EEAF-7250-3049-D6340EA9B8C5}"/>
                </a:ext>
              </a:extLst>
            </p:cNvPr>
            <p:cNvCxnSpPr/>
            <p:nvPr/>
          </p:nvCxnSpPr>
          <p:spPr>
            <a:xfrm>
              <a:off x="1884556" y="2114460"/>
              <a:ext cx="0" cy="146694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TextBox 54">
            <a:extLst>
              <a:ext uri="{FF2B5EF4-FFF2-40B4-BE49-F238E27FC236}">
                <a16:creationId xmlns:a16="http://schemas.microsoft.com/office/drawing/2014/main" id="{34356052-393B-433E-5AD6-5B4089426EE4}"/>
              </a:ext>
            </a:extLst>
          </p:cNvPr>
          <p:cNvSpPr txBox="1"/>
          <p:nvPr/>
        </p:nvSpPr>
        <p:spPr>
          <a:xfrm>
            <a:off x="457996" y="5531395"/>
            <a:ext cx="6099409" cy="646331"/>
          </a:xfrm>
          <a:prstGeom prst="rect">
            <a:avLst/>
          </a:prstGeom>
          <a:noFill/>
        </p:spPr>
        <p:txBody>
          <a:bodyPr wrap="square" rtlCol="0">
            <a:spAutoFit/>
          </a:bodyPr>
          <a:lstStyle/>
          <a:p>
            <a:r>
              <a:rPr lang="en-US" dirty="0"/>
              <a:t>Can combine the best bits of (</a:t>
            </a:r>
            <a:r>
              <a:rPr lang="en-US" dirty="0" err="1"/>
              <a:t>hybridise</a:t>
            </a:r>
            <a:r>
              <a:rPr lang="en-US" dirty="0"/>
              <a:t>) the different algorithms</a:t>
            </a:r>
          </a:p>
        </p:txBody>
      </p:sp>
    </p:spTree>
    <p:extLst>
      <p:ext uri="{BB962C8B-B14F-4D97-AF65-F5344CB8AC3E}">
        <p14:creationId xmlns:p14="http://schemas.microsoft.com/office/powerpoint/2010/main" val="13573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62EA-B090-C9ED-8C91-4D4032F65A4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0D8DB4D-C915-274D-4052-D7E7CCF891CC}"/>
              </a:ext>
            </a:extLst>
          </p:cNvPr>
          <p:cNvSpPr>
            <a:spLocks noGrp="1"/>
          </p:cNvSpPr>
          <p:nvPr>
            <p:ph idx="1"/>
          </p:nvPr>
        </p:nvSpPr>
        <p:spPr/>
        <p:txBody>
          <a:bodyPr>
            <a:normAutofit fontScale="62500" lnSpcReduction="20000"/>
          </a:bodyPr>
          <a:lstStyle/>
          <a:p>
            <a:r>
              <a:rPr lang="en-GB" sz="2800" dirty="0"/>
              <a:t>Mosegaard and Tarantola (2002</a:t>
            </a:r>
            <a:r>
              <a:rPr lang="en-GB" dirty="0"/>
              <a:t>): Probabilistic Approach to Inverse Problems. International Geophysics</a:t>
            </a:r>
            <a:endParaRPr lang="en-GB" sz="2800" dirty="0"/>
          </a:p>
          <a:p>
            <a:r>
              <a:rPr lang="en-GB" sz="2800" dirty="0"/>
              <a:t>Tarantola (2005): </a:t>
            </a:r>
            <a:r>
              <a:rPr lang="en-GB" i="1" dirty="0"/>
              <a:t>Inverse problem theory and methods for model parameter estimation</a:t>
            </a:r>
            <a:r>
              <a:rPr lang="en-GB" dirty="0"/>
              <a:t>. SIAM</a:t>
            </a:r>
            <a:endParaRPr lang="en-GB" sz="2800" dirty="0"/>
          </a:p>
          <a:p>
            <a:r>
              <a:rPr lang="en-US" sz="2800" dirty="0"/>
              <a:t>van Leeuwen et al. (2019): </a:t>
            </a:r>
            <a:r>
              <a:rPr lang="en-GB" dirty="0"/>
              <a:t>Particle filters for high-dimensional geoscience applications: A review. </a:t>
            </a:r>
            <a:r>
              <a:rPr lang="en-GB" i="1" dirty="0"/>
              <a:t>Q J R </a:t>
            </a:r>
            <a:r>
              <a:rPr lang="en-GB" i="1" dirty="0" err="1"/>
              <a:t>Meteorol</a:t>
            </a:r>
            <a:r>
              <a:rPr lang="en-GB" i="1" dirty="0"/>
              <a:t> Soc</a:t>
            </a:r>
            <a:r>
              <a:rPr lang="en-GB" dirty="0"/>
              <a:t>.</a:t>
            </a:r>
            <a:endParaRPr lang="en-US" sz="2800" dirty="0"/>
          </a:p>
          <a:p>
            <a:r>
              <a:rPr lang="en-US" dirty="0"/>
              <a:t>Lorenc (1986):</a:t>
            </a:r>
            <a:r>
              <a:rPr lang="en-GB" dirty="0"/>
              <a:t> Analysis methods for numerical weather prediction. Q.J.R. </a:t>
            </a:r>
            <a:r>
              <a:rPr lang="en-GB" dirty="0" err="1"/>
              <a:t>Meteorol</a:t>
            </a:r>
            <a:r>
              <a:rPr lang="en-GB" dirty="0"/>
              <a:t>. Soc</a:t>
            </a:r>
            <a:endParaRPr lang="en-US" dirty="0"/>
          </a:p>
          <a:p>
            <a:r>
              <a:rPr lang="en-US" sz="2800" dirty="0"/>
              <a:t>Evensen (1994): </a:t>
            </a:r>
            <a:r>
              <a:rPr lang="en-GB" dirty="0"/>
              <a:t>Sequential data assimilation with a nonlinear quasi-geostrophic model using Monte Carlo methods to forecast error statistics, </a:t>
            </a:r>
            <a:r>
              <a:rPr lang="en-GB" i="1" dirty="0"/>
              <a:t>J. </a:t>
            </a:r>
            <a:r>
              <a:rPr lang="en-GB" i="1" dirty="0" err="1"/>
              <a:t>Geophys</a:t>
            </a:r>
            <a:r>
              <a:rPr lang="en-GB" i="1" dirty="0"/>
              <a:t>. Res.</a:t>
            </a:r>
            <a:endParaRPr lang="en-US" sz="2800" dirty="0"/>
          </a:p>
          <a:p>
            <a:r>
              <a:rPr lang="en-GB" sz="2800" dirty="0"/>
              <a:t>Mitchell and </a:t>
            </a:r>
            <a:r>
              <a:rPr lang="en-GB" sz="2800" dirty="0" err="1"/>
              <a:t>Houtekamer</a:t>
            </a:r>
            <a:r>
              <a:rPr lang="en-GB" sz="2800" dirty="0"/>
              <a:t>, (2000): </a:t>
            </a:r>
            <a:r>
              <a:rPr lang="en-GB" dirty="0"/>
              <a:t>An Adaptive Ensemble Kalman Filter. </a:t>
            </a:r>
            <a:r>
              <a:rPr lang="en-GB" i="1" dirty="0"/>
              <a:t>Mon. Wea. Rev.</a:t>
            </a:r>
            <a:endParaRPr lang="en-GB" sz="2800" dirty="0"/>
          </a:p>
          <a:p>
            <a:r>
              <a:rPr lang="en-GB" sz="2800" dirty="0"/>
              <a:t>Anderson and Anderson, (1999): </a:t>
            </a:r>
            <a:r>
              <a:rPr lang="en-GB" dirty="0"/>
              <a:t>A Monte Carlo Implementation of the Nonlinear Filtering Problem to Produce Ensemble Assimilations and Forecasts. </a:t>
            </a:r>
            <a:r>
              <a:rPr lang="en-GB" i="1" dirty="0"/>
              <a:t>Mon. Wea. Rev.</a:t>
            </a:r>
            <a:endParaRPr lang="en-GB" sz="2800" dirty="0"/>
          </a:p>
          <a:p>
            <a:r>
              <a:rPr lang="en-GB" sz="2800" dirty="0"/>
              <a:t>Whitaker and Hamill, (2012) </a:t>
            </a:r>
            <a:r>
              <a:rPr lang="en-GB" dirty="0"/>
              <a:t>Evaluating Methods to Account for System Errors in Ensemble Data Assimilation. </a:t>
            </a:r>
            <a:r>
              <a:rPr lang="en-GB" i="1" dirty="0"/>
              <a:t>Mon. Wea. Rev.</a:t>
            </a:r>
            <a:endParaRPr lang="en-GB" sz="2800" dirty="0"/>
          </a:p>
          <a:p>
            <a:r>
              <a:rPr lang="en-GB" sz="2800" dirty="0" err="1"/>
              <a:t>Houtekamer</a:t>
            </a:r>
            <a:r>
              <a:rPr lang="en-GB" sz="2800" dirty="0"/>
              <a:t> and Mitchell, (2001): </a:t>
            </a:r>
            <a:r>
              <a:rPr lang="en-GB" dirty="0"/>
              <a:t>A Sequential Ensemble Kalman Filter for Atmospheric Data Assimilation. </a:t>
            </a:r>
            <a:r>
              <a:rPr lang="en-GB" i="1" dirty="0"/>
              <a:t>Mon. Wea. Rev.</a:t>
            </a:r>
            <a:endParaRPr lang="en-GB" sz="2800" dirty="0"/>
          </a:p>
          <a:p>
            <a:r>
              <a:rPr lang="en-US" sz="2800" dirty="0"/>
              <a:t>Hunt et al. (</a:t>
            </a:r>
            <a:r>
              <a:rPr lang="en-US" dirty="0"/>
              <a:t>2007): Efficient data assimilation for spatiotemporal chaos: A local ensemble transform Kalman filter, Physica D: Nonlinear Phenomena</a:t>
            </a:r>
            <a:endParaRPr lang="en-GB" sz="2800" dirty="0"/>
          </a:p>
          <a:p>
            <a:endParaRPr lang="en-US" dirty="0"/>
          </a:p>
        </p:txBody>
      </p:sp>
      <p:sp>
        <p:nvSpPr>
          <p:cNvPr id="4" name="Footer Placeholder 3">
            <a:extLst>
              <a:ext uri="{FF2B5EF4-FFF2-40B4-BE49-F238E27FC236}">
                <a16:creationId xmlns:a16="http://schemas.microsoft.com/office/drawing/2014/main" id="{5CE1B1F7-70DF-1642-C8FC-FE9A95B475DA}"/>
              </a:ext>
            </a:extLst>
          </p:cNvPr>
          <p:cNvSpPr>
            <a:spLocks noGrp="1"/>
          </p:cNvSpPr>
          <p:nvPr>
            <p:ph type="ftr" sz="quarter" idx="11"/>
          </p:nvPr>
        </p:nvSpPr>
        <p:spPr/>
        <p:txBody>
          <a:bodyPr/>
          <a:lstStyle/>
          <a:p>
            <a:r>
              <a:rPr lang="en-US"/>
              <a:t>NERC/NCEO/DARC Training course on data assimilation and its interface with machine learning 2025</a:t>
            </a:r>
          </a:p>
        </p:txBody>
      </p:sp>
    </p:spTree>
    <p:extLst>
      <p:ext uri="{BB962C8B-B14F-4D97-AF65-F5344CB8AC3E}">
        <p14:creationId xmlns:p14="http://schemas.microsoft.com/office/powerpoint/2010/main" val="25723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C5CA-49DA-144D-8F50-D55D53EF19E1}"/>
              </a:ext>
            </a:extLst>
          </p:cNvPr>
          <p:cNvSpPr>
            <a:spLocks noGrp="1"/>
          </p:cNvSpPr>
          <p:nvPr>
            <p:ph type="title"/>
          </p:nvPr>
        </p:nvSpPr>
        <p:spPr/>
        <p:txBody>
          <a:bodyPr/>
          <a:lstStyle/>
          <a:p>
            <a:r>
              <a:rPr lang="en-US" dirty="0"/>
              <a:t>The inverse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66205A-1AA3-3C4A-B0D9-633798634750}"/>
                  </a:ext>
                </a:extLst>
              </p:cNvPr>
              <p:cNvSpPr>
                <a:spLocks noGrp="1"/>
              </p:cNvSpPr>
              <p:nvPr>
                <p:ph idx="1"/>
              </p:nvPr>
            </p:nvSpPr>
            <p:spPr/>
            <p:txBody>
              <a:bodyPr>
                <a:normAutofit/>
              </a:bodyPr>
              <a:lstStyle/>
              <a:p>
                <a:pPr marL="0" indent="0">
                  <a:buNone/>
                </a:pPr>
                <a:r>
                  <a:rPr lang="en-US" sz="2000" dirty="0"/>
                  <a:t>The observation operator, which maps from state to observation space, is often known as the </a:t>
                </a:r>
                <a:r>
                  <a:rPr lang="en-US" sz="2000" i="1" dirty="0"/>
                  <a:t>FORWARD MODEL</a:t>
                </a:r>
                <a:r>
                  <a:rPr lang="en-US" sz="2000" dirty="0"/>
                  <a:t>.</a:t>
                </a:r>
              </a:p>
              <a:p>
                <a:pPr marL="0" indent="0">
                  <a:buNone/>
                </a:pPr>
                <a:r>
                  <a:rPr lang="en-US" sz="2000" dirty="0"/>
                  <a:t>Reconstructing </a:t>
                </a:r>
                <a14:m>
                  <m:oMath xmlns:m="http://schemas.openxmlformats.org/officeDocument/2006/math">
                    <m:r>
                      <a:rPr lang="en-GB" sz="2000" b="1" smtClean="0">
                        <a:solidFill>
                          <a:schemeClr val="accent4">
                            <a:lumMod val="75000"/>
                          </a:schemeClr>
                        </a:solidFill>
                        <a:latin typeface="Cambria Math" panose="02040503050406030204" pitchFamily="18" charset="0"/>
                      </a:rPr>
                      <m:t>𝐱</m:t>
                    </m:r>
                  </m:oMath>
                </a14:m>
                <a:r>
                  <a:rPr lang="en-US" sz="2000" dirty="0"/>
                  <a:t> from </a:t>
                </a:r>
                <a14:m>
                  <m:oMath xmlns:m="http://schemas.openxmlformats.org/officeDocument/2006/math">
                    <m:r>
                      <a:rPr lang="en-GB" sz="2000" b="1">
                        <a:solidFill>
                          <a:schemeClr val="accent1">
                            <a:lumMod val="50000"/>
                          </a:schemeClr>
                        </a:solidFill>
                        <a:latin typeface="Cambria Math" panose="02040503050406030204" pitchFamily="18" charset="0"/>
                      </a:rPr>
                      <m:t>𝐲</m:t>
                    </m:r>
                  </m:oMath>
                </a14:m>
                <a:r>
                  <a:rPr lang="en-US" sz="2000" dirty="0"/>
                  <a:t> is often referred to as the </a:t>
                </a:r>
                <a:r>
                  <a:rPr lang="en-US" sz="2000" i="1" dirty="0"/>
                  <a:t>INVERSE PROBLEM</a:t>
                </a:r>
                <a:r>
                  <a:rPr lang="en-US" sz="2000" dirty="0"/>
                  <a:t>.</a:t>
                </a:r>
              </a:p>
              <a:p>
                <a:pPr marL="0" indent="0">
                  <a:buNone/>
                </a:pPr>
                <a:r>
                  <a:rPr lang="en-US" sz="2000" dirty="0"/>
                  <a:t>If the observation operator were linear, we could write </a:t>
                </a:r>
                <a14:m>
                  <m:oMath xmlns:m="http://schemas.openxmlformats.org/officeDocument/2006/math">
                    <m:r>
                      <a:rPr lang="en-GB" sz="2000" b="1" i="0" smtClean="0">
                        <a:latin typeface="Cambria Math" panose="02040503050406030204" pitchFamily="18" charset="0"/>
                      </a:rPr>
                      <m:t>𝐲</m:t>
                    </m:r>
                    <m:r>
                      <a:rPr lang="en-GB" sz="2000" b="1" i="0" smtClean="0">
                        <a:latin typeface="Cambria Math" panose="02040503050406030204" pitchFamily="18" charset="0"/>
                      </a:rPr>
                      <m:t>=</m:t>
                    </m:r>
                    <m:r>
                      <a:rPr lang="en-GB" sz="2000" b="1" i="0" smtClean="0">
                        <a:latin typeface="Cambria Math" panose="02040503050406030204" pitchFamily="18" charset="0"/>
                      </a:rPr>
                      <m:t>𝐇𝐱</m:t>
                    </m:r>
                  </m:oMath>
                </a14:m>
                <a:r>
                  <a:rPr lang="en-US" sz="2000" dirty="0"/>
                  <a:t>, where  </a:t>
                </a:r>
                <a14:m>
                  <m:oMath xmlns:m="http://schemas.openxmlformats.org/officeDocument/2006/math">
                    <m:r>
                      <a:rPr lang="en-GB" sz="2000" b="1" i="0" smtClean="0">
                        <a:latin typeface="Cambria Math" panose="02040503050406030204" pitchFamily="18" charset="0"/>
                      </a:rPr>
                      <m:t>𝐇</m:t>
                    </m:r>
                    <m:r>
                      <a:rPr lang="en-GB" sz="2000" b="0" i="1" smtClean="0">
                        <a:latin typeface="Cambria Math" panose="02040503050406030204" pitchFamily="18" charset="0"/>
                        <a:ea typeface="Cambria Math" panose="02040503050406030204" pitchFamily="18" charset="0"/>
                      </a:rPr>
                      <m:t>∈</m:t>
                    </m: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ℝ</m:t>
                        </m:r>
                      </m:e>
                      <m:sup>
                        <m:r>
                          <a:rPr lang="en-GB" sz="2000" b="0" i="1" smtClean="0">
                            <a:latin typeface="Cambria Math" panose="02040503050406030204" pitchFamily="18" charset="0"/>
                            <a:ea typeface="Cambria Math" panose="02040503050406030204" pitchFamily="18" charset="0"/>
                          </a:rPr>
                          <m:t>𝑝</m:t>
                        </m:r>
                        <m:r>
                          <a:rPr lang="en-GB" sz="2000" b="0" i="1" smtClean="0">
                            <a:latin typeface="Cambria Math" panose="02040503050406030204" pitchFamily="18" charset="0"/>
                            <a:ea typeface="Cambria Math" panose="02040503050406030204" pitchFamily="18" charset="0"/>
                          </a:rPr>
                          <m:t>×</m:t>
                        </m:r>
                        <m:r>
                          <a:rPr lang="en-GB" sz="2000" b="0" i="1" smtClean="0">
                            <a:latin typeface="Cambria Math" panose="02040503050406030204" pitchFamily="18" charset="0"/>
                            <a:ea typeface="Cambria Math" panose="02040503050406030204" pitchFamily="18" charset="0"/>
                          </a:rPr>
                          <m:t>𝑛</m:t>
                        </m:r>
                      </m:sup>
                    </m:sSup>
                  </m:oMath>
                </a14:m>
                <a:r>
                  <a:rPr lang="en-US" sz="2000" dirty="0"/>
                  <a:t>.</a:t>
                </a:r>
              </a:p>
              <a:p>
                <a:pPr marL="0" indent="0">
                  <a:buNone/>
                </a:pPr>
                <a:r>
                  <a:rPr lang="en-US" sz="2000" dirty="0"/>
                  <a:t>Usually </a:t>
                </a:r>
                <a14:m>
                  <m:oMath xmlns:m="http://schemas.openxmlformats.org/officeDocument/2006/math">
                    <m:r>
                      <a:rPr lang="en-GB" sz="2000" b="1" i="0" smtClean="0">
                        <a:latin typeface="Cambria Math" panose="02040503050406030204" pitchFamily="18" charset="0"/>
                      </a:rPr>
                      <m:t>𝐇</m:t>
                    </m:r>
                  </m:oMath>
                </a14:m>
                <a:r>
                  <a:rPr lang="en-US" sz="2000" dirty="0"/>
                  <a:t> is non-square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ea typeface="Cambria Math" panose="02040503050406030204" pitchFamily="18" charset="0"/>
                      </a:rPr>
                      <m:t>≠</m:t>
                    </m:r>
                    <m:r>
                      <a:rPr lang="en-GB" sz="2000" b="0" i="1" smtClean="0">
                        <a:latin typeface="Cambria Math" panose="02040503050406030204" pitchFamily="18" charset="0"/>
                        <a:ea typeface="Cambria Math" panose="02040503050406030204" pitchFamily="18" charset="0"/>
                      </a:rPr>
                      <m:t>𝑝</m:t>
                    </m:r>
                  </m:oMath>
                </a14:m>
                <a:r>
                  <a:rPr lang="en-US" sz="2000" dirty="0"/>
                  <a:t>) and/or rank deficient. Therefore, we cannot invert </a:t>
                </a:r>
                <a14:m>
                  <m:oMath xmlns:m="http://schemas.openxmlformats.org/officeDocument/2006/math">
                    <m:r>
                      <a:rPr lang="en-GB" sz="2000" b="1" i="1">
                        <a:latin typeface="Cambria Math" panose="02040503050406030204" pitchFamily="18" charset="0"/>
                      </a:rPr>
                      <m:t>𝐇</m:t>
                    </m:r>
                    <m:r>
                      <a:rPr lang="en-GB" sz="2000" i="1">
                        <a:latin typeface="Cambria Math" panose="02040503050406030204" pitchFamily="18" charset="0"/>
                      </a:rPr>
                      <m:t> </m:t>
                    </m:r>
                  </m:oMath>
                </a14:m>
                <a:r>
                  <a:rPr lang="en-US" sz="2000" dirty="0"/>
                  <a:t>to find </a:t>
                </a:r>
                <a14:m>
                  <m:oMath xmlns:m="http://schemas.openxmlformats.org/officeDocument/2006/math">
                    <m:r>
                      <a:rPr lang="en-GB" sz="2000" b="1">
                        <a:solidFill>
                          <a:schemeClr val="accent4">
                            <a:lumMod val="75000"/>
                          </a:schemeClr>
                        </a:solidFill>
                        <a:latin typeface="Cambria Math" panose="02040503050406030204" pitchFamily="18" charset="0"/>
                      </a:rPr>
                      <m:t>𝐱</m:t>
                    </m:r>
                    <m:r>
                      <a:rPr lang="en-GB" sz="2000" b="1" i="0" smtClean="0">
                        <a:solidFill>
                          <a:schemeClr val="accent4">
                            <a:lumMod val="75000"/>
                          </a:schemeClr>
                        </a:solidFill>
                        <a:latin typeface="Cambria Math" panose="02040503050406030204" pitchFamily="18" charset="0"/>
                      </a:rPr>
                      <m:t>=</m:t>
                    </m:r>
                    <m:sSup>
                      <m:sSupPr>
                        <m:ctrlPr>
                          <a:rPr lang="en-GB" sz="2000" b="1" i="1" smtClean="0">
                            <a:solidFill>
                              <a:schemeClr val="tx1"/>
                            </a:solidFill>
                            <a:latin typeface="Cambria Math" panose="02040503050406030204" pitchFamily="18" charset="0"/>
                          </a:rPr>
                        </m:ctrlPr>
                      </m:sSupPr>
                      <m:e>
                        <m:r>
                          <a:rPr lang="en-GB" sz="2000" b="1" i="0" smtClean="0">
                            <a:solidFill>
                              <a:schemeClr val="tx1"/>
                            </a:solidFill>
                            <a:latin typeface="Cambria Math" panose="02040503050406030204" pitchFamily="18" charset="0"/>
                          </a:rPr>
                          <m:t>𝐇</m:t>
                        </m:r>
                      </m:e>
                      <m:sup>
                        <m:r>
                          <a:rPr lang="en-GB" sz="2000" b="1" i="1" smtClean="0">
                            <a:solidFill>
                              <a:schemeClr val="tx1"/>
                            </a:solidFill>
                            <a:latin typeface="Cambria Math" panose="02040503050406030204" pitchFamily="18" charset="0"/>
                          </a:rPr>
                          <m:t>−</m:t>
                        </m:r>
                        <m:r>
                          <a:rPr lang="en-GB" sz="2000" b="1" i="1" smtClean="0">
                            <a:solidFill>
                              <a:schemeClr val="tx1"/>
                            </a:solidFill>
                            <a:latin typeface="Cambria Math" panose="02040503050406030204" pitchFamily="18" charset="0"/>
                          </a:rPr>
                          <m:t>𝟏</m:t>
                        </m:r>
                      </m:sup>
                    </m:sSup>
                    <m:r>
                      <a:rPr lang="en-GB" sz="2000" b="1" i="1" smtClean="0">
                        <a:solidFill>
                          <a:schemeClr val="accent1">
                            <a:lumMod val="75000"/>
                          </a:schemeClr>
                        </a:solidFill>
                        <a:latin typeface="Cambria Math" panose="02040503050406030204" pitchFamily="18" charset="0"/>
                      </a:rPr>
                      <m:t>𝒚</m:t>
                    </m:r>
                    <m:r>
                      <a:rPr lang="en-GB" sz="2000" b="1" i="1">
                        <a:solidFill>
                          <a:schemeClr val="accent4">
                            <a:lumMod val="75000"/>
                          </a:schemeClr>
                        </a:solidFill>
                        <a:latin typeface="Cambria Math" panose="02040503050406030204" pitchFamily="18" charset="0"/>
                      </a:rPr>
                      <m:t> </m:t>
                    </m:r>
                  </m:oMath>
                </a14:m>
                <a:r>
                  <a:rPr lang="en-US" sz="2000" dirty="0"/>
                  <a:t>directly. </a:t>
                </a:r>
              </a:p>
              <a:p>
                <a:pPr marL="0" indent="0">
                  <a:buNone/>
                </a:pPr>
                <a:r>
                  <a:rPr lang="en-US" sz="2000" dirty="0"/>
                  <a:t>Additionally, the observations are not perfect and contain errors.</a:t>
                </a:r>
              </a:p>
              <a:p>
                <a:pPr marL="0" indent="0">
                  <a:buNone/>
                </a:pPr>
                <a:r>
                  <a:rPr lang="en-US" sz="2000" dirty="0"/>
                  <a:t>Data assimilation provides a framework for solving the inverse problem by introducing prior information about </a:t>
                </a:r>
                <a14:m>
                  <m:oMath xmlns:m="http://schemas.openxmlformats.org/officeDocument/2006/math">
                    <m:r>
                      <a:rPr lang="en-GB" sz="2000" b="1" smtClean="0">
                        <a:solidFill>
                          <a:schemeClr val="accent4">
                            <a:lumMod val="75000"/>
                          </a:schemeClr>
                        </a:solidFill>
                        <a:latin typeface="Cambria Math" panose="02040503050406030204" pitchFamily="18" charset="0"/>
                      </a:rPr>
                      <m:t>𝐱</m:t>
                    </m:r>
                  </m:oMath>
                </a14:m>
                <a:r>
                  <a:rPr lang="en-US" sz="2000" dirty="0"/>
                  <a:t>.</a:t>
                </a:r>
              </a:p>
            </p:txBody>
          </p:sp>
        </mc:Choice>
        <mc:Fallback xmlns="">
          <p:sp>
            <p:nvSpPr>
              <p:cNvPr id="3" name="Content Placeholder 2">
                <a:extLst>
                  <a:ext uri="{FF2B5EF4-FFF2-40B4-BE49-F238E27FC236}">
                    <a16:creationId xmlns:a16="http://schemas.microsoft.com/office/drawing/2014/main" id="{0266205A-1AA3-3C4A-B0D9-633798634750}"/>
                  </a:ext>
                </a:extLst>
              </p:cNvPr>
              <p:cNvSpPr>
                <a:spLocks noGrp="1" noRot="1" noChangeAspect="1" noMove="1" noResize="1" noEditPoints="1" noAdjustHandles="1" noChangeArrowheads="1" noChangeShapeType="1" noTextEdit="1"/>
              </p:cNvSpPr>
              <p:nvPr>
                <p:ph idx="1"/>
              </p:nvPr>
            </p:nvSpPr>
            <p:spPr>
              <a:blipFill>
                <a:blip r:embed="rId2"/>
                <a:stretch>
                  <a:fillRect l="-724" t="-1163"/>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4C92BA40-7512-4C4F-95B4-326B00A7105E}"/>
              </a:ext>
            </a:extLst>
          </p:cNvPr>
          <p:cNvSpPr>
            <a:spLocks noGrp="1"/>
          </p:cNvSpPr>
          <p:nvPr>
            <p:ph type="sldNum" sz="quarter" idx="12"/>
          </p:nvPr>
        </p:nvSpPr>
        <p:spPr/>
        <p:txBody>
          <a:bodyPr/>
          <a:lstStyle/>
          <a:p>
            <a:fld id="{9D9943AA-5528-6B44-A36B-5DECA1CB7493}" type="slidenum">
              <a:rPr lang="en-US" smtClean="0"/>
              <a:t>5</a:t>
            </a:fld>
            <a:endParaRPr lang="en-US"/>
          </a:p>
        </p:txBody>
      </p:sp>
    </p:spTree>
    <p:extLst>
      <p:ext uri="{BB962C8B-B14F-4D97-AF65-F5344CB8AC3E}">
        <p14:creationId xmlns:p14="http://schemas.microsoft.com/office/powerpoint/2010/main" val="28514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02F6-2DE5-E9D4-BD11-A31DF7F37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23CB8-0606-E463-8FE7-2DFC603A6BD5}"/>
              </a:ext>
            </a:extLst>
          </p:cNvPr>
          <p:cNvSpPr>
            <a:spLocks noGrp="1"/>
          </p:cNvSpPr>
          <p:nvPr>
            <p:ph type="title"/>
          </p:nvPr>
        </p:nvSpPr>
        <p:spPr/>
        <p:txBody>
          <a:bodyPr/>
          <a:lstStyle/>
          <a:p>
            <a:r>
              <a:rPr lang="en-US" dirty="0"/>
              <a:t>Bayes’ theorem</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DB5EFB4B-3975-F689-49B8-6B80A608BC29}"/>
                  </a:ext>
                </a:extLst>
              </p:cNvPr>
              <p:cNvSpPr txBox="1">
                <a:spLocks/>
              </p:cNvSpPr>
              <p:nvPr/>
            </p:nvSpPr>
            <p:spPr>
              <a:xfrm>
                <a:off x="838200" y="1584989"/>
                <a:ext cx="78376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Most DA algorithms can be derived from Bayes’ theorem:</a:t>
                </a:r>
                <a:endParaRPr lang="en-US" sz="1200" dirty="0"/>
              </a:p>
              <a:p>
                <a:pPr marL="0" indent="0">
                  <a:buFont typeface="Arial" panose="020B0604020202020204" pitchFamily="34" charse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𝑝</m:t>
                      </m:r>
                      <m:d>
                        <m:dPr>
                          <m:ctrlPr>
                            <a:rPr lang="en-GB" sz="2400" i="1" smtClean="0">
                              <a:latin typeface="Cambria Math" panose="02040503050406030204" pitchFamily="18" charset="0"/>
                            </a:rPr>
                          </m:ctrlPr>
                        </m:dPr>
                        <m:e>
                          <m:r>
                            <a:rPr lang="en-GB" sz="2400" b="1" smtClean="0">
                              <a:solidFill>
                                <a:schemeClr val="accent4"/>
                              </a:solidFill>
                              <a:latin typeface="Cambria Math" panose="02040503050406030204" pitchFamily="18" charset="0"/>
                            </a:rPr>
                            <m:t>𝐱</m:t>
                          </m:r>
                        </m:e>
                        <m:e>
                          <m:r>
                            <a:rPr lang="en-GB" sz="2400" b="1" smtClean="0">
                              <a:solidFill>
                                <a:schemeClr val="accent1"/>
                              </a:solidFill>
                              <a:latin typeface="Cambria Math" panose="02040503050406030204" pitchFamily="18" charset="0"/>
                            </a:rPr>
                            <m:t>𝐲</m:t>
                          </m:r>
                        </m:e>
                      </m:d>
                      <m:r>
                        <a:rPr lang="en-GB" sz="2400" b="0" i="1" smtClean="0">
                          <a:solidFill>
                            <a:schemeClr val="tx1"/>
                          </a:solidFill>
                          <a:latin typeface="Cambria Math" panose="02040503050406030204" pitchFamily="18" charset="0"/>
                        </a:rPr>
                        <m:t>=</m:t>
                      </m:r>
                      <m:f>
                        <m:fPr>
                          <m:ctrlPr>
                            <a:rPr lang="en-GB" sz="2400" i="1" smtClean="0">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rPr>
                            <m:t>𝑝</m:t>
                          </m:r>
                          <m:d>
                            <m:dPr>
                              <m:ctrlPr>
                                <a:rPr lang="en-GB" sz="2400" i="1">
                                  <a:latin typeface="Cambria Math" panose="02040503050406030204" pitchFamily="18" charset="0"/>
                                </a:rPr>
                              </m:ctrlPr>
                            </m:dPr>
                            <m:e>
                              <m:r>
                                <a:rPr lang="en-GB" sz="2400" b="1">
                                  <a:solidFill>
                                    <a:schemeClr val="accent4"/>
                                  </a:solidFill>
                                  <a:latin typeface="Cambria Math" panose="02040503050406030204" pitchFamily="18" charset="0"/>
                                </a:rPr>
                                <m:t>𝐱</m:t>
                              </m:r>
                            </m:e>
                          </m:d>
                          <m:r>
                            <a:rPr lang="en-GB" sz="2400" i="1">
                              <a:latin typeface="Cambria Math" panose="02040503050406030204" pitchFamily="18" charset="0"/>
                            </a:rPr>
                            <m:t>𝑝</m:t>
                          </m:r>
                          <m:r>
                            <a:rPr lang="en-GB" sz="2400" i="1">
                              <a:latin typeface="Cambria Math" panose="02040503050406030204" pitchFamily="18" charset="0"/>
                            </a:rPr>
                            <m:t>(</m:t>
                          </m:r>
                          <m:r>
                            <a:rPr lang="en-GB" sz="2400" b="1">
                              <a:solidFill>
                                <a:schemeClr val="accent1"/>
                              </a:solidFill>
                              <a:latin typeface="Cambria Math" panose="02040503050406030204" pitchFamily="18" charset="0"/>
                            </a:rPr>
                            <m:t>𝐲</m:t>
                          </m:r>
                          <m:r>
                            <a:rPr lang="en-GB" sz="2400" i="1">
                              <a:latin typeface="Cambria Math" panose="02040503050406030204" pitchFamily="18" charset="0"/>
                            </a:rPr>
                            <m:t>|</m:t>
                          </m:r>
                          <m:r>
                            <a:rPr lang="en-GB" sz="2400" b="1">
                              <a:solidFill>
                                <a:schemeClr val="accent4"/>
                              </a:solidFill>
                              <a:latin typeface="Cambria Math" panose="02040503050406030204" pitchFamily="18" charset="0"/>
                            </a:rPr>
                            <m:t>𝐱</m:t>
                          </m:r>
                          <m:r>
                            <a:rPr lang="en-GB" sz="2400" i="1">
                              <a:latin typeface="Cambria Math" panose="02040503050406030204" pitchFamily="18" charset="0"/>
                            </a:rPr>
                            <m:t>)</m:t>
                          </m:r>
                        </m:num>
                        <m:den>
                          <m:r>
                            <a:rPr lang="en-GB" sz="2400" b="0" i="1" smtClean="0">
                              <a:latin typeface="Cambria Math" panose="02040503050406030204" pitchFamily="18" charset="0"/>
                              <a:ea typeface="Cambria Math" panose="02040503050406030204" pitchFamily="18" charset="0"/>
                            </a:rPr>
                            <m:t>𝑝</m:t>
                          </m:r>
                          <m:r>
                            <a:rPr lang="en-GB" sz="2400" b="0" i="1" smtClean="0">
                              <a:latin typeface="Cambria Math" panose="02040503050406030204" pitchFamily="18" charset="0"/>
                              <a:ea typeface="Cambria Math" panose="02040503050406030204" pitchFamily="18" charset="0"/>
                            </a:rPr>
                            <m:t>(</m:t>
                          </m:r>
                          <m:r>
                            <a:rPr lang="en-GB" sz="2400" b="1" i="0" smtClean="0">
                              <a:solidFill>
                                <a:schemeClr val="accent1"/>
                              </a:solidFill>
                              <a:latin typeface="Cambria Math" panose="02040503050406030204" pitchFamily="18" charset="0"/>
                              <a:ea typeface="Cambria Math" panose="02040503050406030204" pitchFamily="18" charset="0"/>
                            </a:rPr>
                            <m:t>𝐲</m:t>
                          </m:r>
                          <m:r>
                            <a:rPr lang="en-GB" sz="2400" b="0" i="1" smtClean="0">
                              <a:latin typeface="Cambria Math" panose="02040503050406030204" pitchFamily="18" charset="0"/>
                              <a:ea typeface="Cambria Math" panose="02040503050406030204" pitchFamily="18" charset="0"/>
                            </a:rPr>
                            <m:t>)</m:t>
                          </m:r>
                        </m:den>
                      </m:f>
                    </m:oMath>
                  </m:oMathPara>
                </a14:m>
                <a:endParaRPr lang="en-US" sz="2400" dirty="0"/>
              </a:p>
              <a:p>
                <a:pPr marL="0" indent="0">
                  <a:buFont typeface="Arial" panose="020B0604020202020204" pitchFamily="34" charset="0"/>
                  <a:buNone/>
                </a:pPr>
                <a:endParaRPr lang="en-US" dirty="0"/>
              </a:p>
            </p:txBody>
          </p:sp>
        </mc:Choice>
        <mc:Fallback xmlns="">
          <p:sp>
            <p:nvSpPr>
              <p:cNvPr id="5" name="Content Placeholder 2">
                <a:extLst>
                  <a:ext uri="{FF2B5EF4-FFF2-40B4-BE49-F238E27FC236}">
                    <a16:creationId xmlns:a16="http://schemas.microsoft.com/office/drawing/2014/main" id="{DB5EFB4B-3975-F689-49B8-6B80A608BC29}"/>
                  </a:ext>
                </a:extLst>
              </p:cNvPr>
              <p:cNvSpPr txBox="1">
                <a:spLocks noRot="1" noChangeAspect="1" noMove="1" noResize="1" noEditPoints="1" noAdjustHandles="1" noChangeArrowheads="1" noChangeShapeType="1" noTextEdit="1"/>
              </p:cNvSpPr>
              <p:nvPr/>
            </p:nvSpPr>
            <p:spPr>
              <a:xfrm>
                <a:off x="838200" y="1584989"/>
                <a:ext cx="7837619" cy="4351338"/>
              </a:xfrm>
              <a:prstGeom prst="rect">
                <a:avLst/>
              </a:prstGeom>
              <a:blipFill>
                <a:blip r:embed="rId2"/>
                <a:stretch>
                  <a:fillRect l="-1294" t="-1744"/>
                </a:stretch>
              </a:blipFill>
            </p:spPr>
            <p:txBody>
              <a:bodyPr/>
              <a:lstStyle/>
              <a:p>
                <a:r>
                  <a:rPr lang="en-US">
                    <a:noFill/>
                  </a:rPr>
                  <a:t> </a:t>
                </a:r>
              </a:p>
            </p:txBody>
          </p:sp>
        </mc:Fallback>
      </mc:AlternateContent>
      <p:pic>
        <p:nvPicPr>
          <p:cNvPr id="6" name="Picture 5" descr="Chart, bar chart&#10;&#10;Description automatically generated">
            <a:extLst>
              <a:ext uri="{FF2B5EF4-FFF2-40B4-BE49-F238E27FC236}">
                <a16:creationId xmlns:a16="http://schemas.microsoft.com/office/drawing/2014/main" id="{9BFB79B1-9293-8B7B-E49E-F362BA8600BB}"/>
              </a:ext>
            </a:extLst>
          </p:cNvPr>
          <p:cNvPicPr>
            <a:picLocks noChangeAspect="1"/>
          </p:cNvPicPr>
          <p:nvPr/>
        </p:nvPicPr>
        <p:blipFill>
          <a:blip r:embed="rId3"/>
          <a:stretch>
            <a:fillRect/>
          </a:stretch>
        </p:blipFill>
        <p:spPr>
          <a:xfrm>
            <a:off x="7551919" y="2678920"/>
            <a:ext cx="2286000" cy="3416300"/>
          </a:xfrm>
          <a:prstGeom prst="rect">
            <a:avLst/>
          </a:prstGeom>
        </p:spPr>
      </p:pic>
      <p:pic>
        <p:nvPicPr>
          <p:cNvPr id="7" name="Picture 6">
            <a:extLst>
              <a:ext uri="{FF2B5EF4-FFF2-40B4-BE49-F238E27FC236}">
                <a16:creationId xmlns:a16="http://schemas.microsoft.com/office/drawing/2014/main" id="{7C510117-2D30-903A-3B93-4756C58BBED0}"/>
              </a:ext>
            </a:extLst>
          </p:cNvPr>
          <p:cNvPicPr>
            <a:picLocks noChangeAspect="1"/>
          </p:cNvPicPr>
          <p:nvPr/>
        </p:nvPicPr>
        <p:blipFill>
          <a:blip r:embed="rId4"/>
          <a:stretch>
            <a:fillRect/>
          </a:stretch>
        </p:blipFill>
        <p:spPr>
          <a:xfrm>
            <a:off x="8844109" y="252731"/>
            <a:ext cx="3221105" cy="3133370"/>
          </a:xfrm>
          <a:prstGeom prst="rect">
            <a:avLst/>
          </a:prstGeom>
        </p:spPr>
      </p:pic>
      <p:pic>
        <p:nvPicPr>
          <p:cNvPr id="8" name="Graphic 7" descr="Arrow: Clockwise curve with solid fill">
            <a:extLst>
              <a:ext uri="{FF2B5EF4-FFF2-40B4-BE49-F238E27FC236}">
                <a16:creationId xmlns:a16="http://schemas.microsoft.com/office/drawing/2014/main" id="{59B638A7-7126-707D-8A17-51C822C7B2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486740">
            <a:off x="9645886" y="2956568"/>
            <a:ext cx="1847295" cy="184729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A2614E-3E5C-687D-725E-A4537B3839E0}"/>
                  </a:ext>
                </a:extLst>
              </p:cNvPr>
              <p:cNvSpPr txBox="1"/>
              <p:nvPr/>
            </p:nvSpPr>
            <p:spPr>
              <a:xfrm>
                <a:off x="9559623" y="4961685"/>
                <a:ext cx="2505591" cy="1015663"/>
              </a:xfrm>
              <a:prstGeom prst="rect">
                <a:avLst/>
              </a:prstGeom>
              <a:noFill/>
            </p:spPr>
            <p:txBody>
              <a:bodyPr wrap="square" rtlCol="0">
                <a:spAutoFit/>
              </a:bodyPr>
              <a:lstStyle/>
              <a:p>
                <a14:m>
                  <m:oMath xmlns:m="http://schemas.openxmlformats.org/officeDocument/2006/math">
                    <m:r>
                      <a:rPr lang="en-GB" sz="2000" b="1" i="0" smtClean="0">
                        <a:solidFill>
                          <a:schemeClr val="accent4">
                            <a:lumMod val="75000"/>
                          </a:schemeClr>
                        </a:solidFill>
                        <a:latin typeface="Cambria Math" panose="02040503050406030204" pitchFamily="18" charset="0"/>
                      </a:rPr>
                      <m:t>𝐱</m:t>
                    </m:r>
                  </m:oMath>
                </a14:m>
                <a:r>
                  <a:rPr lang="en-US" sz="2000" dirty="0">
                    <a:solidFill>
                      <a:schemeClr val="accent4">
                        <a:lumMod val="75000"/>
                      </a:schemeClr>
                    </a:solidFill>
                  </a:rPr>
                  <a:t> is a vector of the model variables that we want to estimate. </a:t>
                </a:r>
                <a:endParaRPr lang="en-US" sz="2000" dirty="0">
                  <a:solidFill>
                    <a:schemeClr val="accent1"/>
                  </a:solidFill>
                </a:endParaRPr>
              </a:p>
            </p:txBody>
          </p:sp>
        </mc:Choice>
        <mc:Fallback xmlns="">
          <p:sp>
            <p:nvSpPr>
              <p:cNvPr id="9" name="TextBox 8">
                <a:extLst>
                  <a:ext uri="{FF2B5EF4-FFF2-40B4-BE49-F238E27FC236}">
                    <a16:creationId xmlns:a16="http://schemas.microsoft.com/office/drawing/2014/main" id="{67A2614E-3E5C-687D-725E-A4537B3839E0}"/>
                  </a:ext>
                </a:extLst>
              </p:cNvPr>
              <p:cNvSpPr txBox="1">
                <a:spLocks noRot="1" noChangeAspect="1" noMove="1" noResize="1" noEditPoints="1" noAdjustHandles="1" noChangeArrowheads="1" noChangeShapeType="1" noTextEdit="1"/>
              </p:cNvSpPr>
              <p:nvPr/>
            </p:nvSpPr>
            <p:spPr>
              <a:xfrm>
                <a:off x="9559623" y="4961685"/>
                <a:ext cx="2505591" cy="1015663"/>
              </a:xfrm>
              <a:prstGeom prst="rect">
                <a:avLst/>
              </a:prstGeom>
              <a:blipFill>
                <a:blip r:embed="rId7"/>
                <a:stretch>
                  <a:fillRect l="-2525" t="-1235" r="-2525" b="-987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F910F3E-D67F-AAAE-7EDB-ED2F30C240D3}"/>
              </a:ext>
            </a:extLst>
          </p:cNvPr>
          <p:cNvPicPr>
            <a:picLocks noChangeAspect="1"/>
          </p:cNvPicPr>
          <p:nvPr/>
        </p:nvPicPr>
        <p:blipFill>
          <a:blip r:embed="rId8"/>
          <a:stretch>
            <a:fillRect/>
          </a:stretch>
        </p:blipFill>
        <p:spPr>
          <a:xfrm>
            <a:off x="4933618" y="3065788"/>
            <a:ext cx="2236778" cy="2580693"/>
          </a:xfrm>
          <a:prstGeom prst="rect">
            <a:avLst/>
          </a:prstGeom>
        </p:spPr>
      </p:pic>
      <p:pic>
        <p:nvPicPr>
          <p:cNvPr id="11" name="Picture 10">
            <a:extLst>
              <a:ext uri="{FF2B5EF4-FFF2-40B4-BE49-F238E27FC236}">
                <a16:creationId xmlns:a16="http://schemas.microsoft.com/office/drawing/2014/main" id="{FC579F60-5D70-F219-9344-FAA6900E0EC6}"/>
              </a:ext>
            </a:extLst>
          </p:cNvPr>
          <p:cNvPicPr>
            <a:picLocks noChangeAspect="1"/>
          </p:cNvPicPr>
          <p:nvPr/>
        </p:nvPicPr>
        <p:blipFill>
          <a:blip r:embed="rId9"/>
          <a:stretch>
            <a:fillRect/>
          </a:stretch>
        </p:blipFill>
        <p:spPr>
          <a:xfrm>
            <a:off x="838200" y="3219468"/>
            <a:ext cx="3925021" cy="2709030"/>
          </a:xfrm>
          <a:prstGeom prst="rect">
            <a:avLst/>
          </a:prstGeom>
        </p:spPr>
      </p:pic>
      <p:pic>
        <p:nvPicPr>
          <p:cNvPr id="12" name="Graphic 11" descr="Arrow: Clockwise curve with solid fill">
            <a:extLst>
              <a:ext uri="{FF2B5EF4-FFF2-40B4-BE49-F238E27FC236}">
                <a16:creationId xmlns:a16="http://schemas.microsoft.com/office/drawing/2014/main" id="{EA19D6B9-262F-9999-7718-C2D0BCF35C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923593" flipH="1">
            <a:off x="4898415" y="4690466"/>
            <a:ext cx="1737368" cy="184729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89C71D-BCB3-FDD1-5972-E817B337A947}"/>
                  </a:ext>
                </a:extLst>
              </p:cNvPr>
              <p:cNvSpPr txBox="1"/>
              <p:nvPr/>
            </p:nvSpPr>
            <p:spPr>
              <a:xfrm>
                <a:off x="3350121" y="5973790"/>
                <a:ext cx="3593459" cy="1015663"/>
              </a:xfrm>
              <a:prstGeom prst="rect">
                <a:avLst/>
              </a:prstGeom>
              <a:noFill/>
            </p:spPr>
            <p:txBody>
              <a:bodyPr wrap="square" rtlCol="0">
                <a:spAutoFit/>
              </a:bodyPr>
              <a:lstStyle/>
              <a:p>
                <a14:m>
                  <m:oMath xmlns:m="http://schemas.openxmlformats.org/officeDocument/2006/math">
                    <m:r>
                      <a:rPr lang="en-GB" sz="2000" b="1" i="0" smtClean="0">
                        <a:solidFill>
                          <a:schemeClr val="accent1">
                            <a:lumMod val="50000"/>
                          </a:schemeClr>
                        </a:solidFill>
                        <a:latin typeface="Cambria Math" panose="02040503050406030204" pitchFamily="18" charset="0"/>
                      </a:rPr>
                      <m:t>𝐲</m:t>
                    </m:r>
                  </m:oMath>
                </a14:m>
                <a:r>
                  <a:rPr lang="en-US" sz="2000" dirty="0">
                    <a:solidFill>
                      <a:schemeClr val="accent1">
                        <a:lumMod val="50000"/>
                      </a:schemeClr>
                    </a:solidFill>
                  </a:rPr>
                  <a:t> is a vector of the available observations</a:t>
                </a:r>
              </a:p>
              <a:p>
                <a:endParaRPr lang="en-US" sz="2000" dirty="0">
                  <a:solidFill>
                    <a:schemeClr val="accent1">
                      <a:lumMod val="50000"/>
                    </a:schemeClr>
                  </a:solidFill>
                </a:endParaRPr>
              </a:p>
            </p:txBody>
          </p:sp>
        </mc:Choice>
        <mc:Fallback xmlns="">
          <p:sp>
            <p:nvSpPr>
              <p:cNvPr id="13" name="TextBox 12">
                <a:extLst>
                  <a:ext uri="{FF2B5EF4-FFF2-40B4-BE49-F238E27FC236}">
                    <a16:creationId xmlns:a16="http://schemas.microsoft.com/office/drawing/2014/main" id="{190B90C7-7C91-A9C7-B8CC-CB8CAC675747}"/>
                  </a:ext>
                </a:extLst>
              </p:cNvPr>
              <p:cNvSpPr txBox="1">
                <a:spLocks noRot="1" noChangeAspect="1" noMove="1" noResize="1" noEditPoints="1" noAdjustHandles="1" noChangeArrowheads="1" noChangeShapeType="1" noTextEdit="1"/>
              </p:cNvSpPr>
              <p:nvPr/>
            </p:nvSpPr>
            <p:spPr>
              <a:xfrm>
                <a:off x="3350121" y="5973790"/>
                <a:ext cx="3593459" cy="1015663"/>
              </a:xfrm>
              <a:prstGeom prst="rect">
                <a:avLst/>
              </a:prstGeom>
              <a:blipFill>
                <a:blip r:embed="rId12"/>
                <a:stretch>
                  <a:fillRect l="-2120" t="-246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E3C4696-02EF-120B-AB38-781D16665699}"/>
              </a:ext>
            </a:extLst>
          </p:cNvPr>
          <p:cNvSpPr txBox="1"/>
          <p:nvPr/>
        </p:nvSpPr>
        <p:spPr>
          <a:xfrm>
            <a:off x="3216575" y="2113127"/>
            <a:ext cx="1083053" cy="369332"/>
          </a:xfrm>
          <a:prstGeom prst="rect">
            <a:avLst/>
          </a:prstGeom>
          <a:noFill/>
        </p:spPr>
        <p:txBody>
          <a:bodyPr wrap="none" rtlCol="0">
            <a:spAutoFit/>
          </a:bodyPr>
          <a:lstStyle/>
          <a:p>
            <a:r>
              <a:rPr lang="en-US" dirty="0">
                <a:solidFill>
                  <a:schemeClr val="accent2"/>
                </a:solidFill>
              </a:rPr>
              <a:t>posterior</a:t>
            </a:r>
          </a:p>
        </p:txBody>
      </p:sp>
      <p:sp>
        <p:nvSpPr>
          <p:cNvPr id="15" name="TextBox 14">
            <a:extLst>
              <a:ext uri="{FF2B5EF4-FFF2-40B4-BE49-F238E27FC236}">
                <a16:creationId xmlns:a16="http://schemas.microsoft.com/office/drawing/2014/main" id="{24E1DB91-F4AF-DBBB-9E6B-15BEE8B45D18}"/>
              </a:ext>
            </a:extLst>
          </p:cNvPr>
          <p:cNvSpPr txBox="1"/>
          <p:nvPr/>
        </p:nvSpPr>
        <p:spPr>
          <a:xfrm>
            <a:off x="4565582" y="1954492"/>
            <a:ext cx="649537" cy="369332"/>
          </a:xfrm>
          <a:prstGeom prst="rect">
            <a:avLst/>
          </a:prstGeom>
          <a:noFill/>
        </p:spPr>
        <p:txBody>
          <a:bodyPr wrap="none" rtlCol="0">
            <a:spAutoFit/>
          </a:bodyPr>
          <a:lstStyle/>
          <a:p>
            <a:r>
              <a:rPr lang="en-US" dirty="0">
                <a:solidFill>
                  <a:schemeClr val="accent2"/>
                </a:solidFill>
              </a:rPr>
              <a:t>prior</a:t>
            </a:r>
          </a:p>
        </p:txBody>
      </p:sp>
      <p:sp>
        <p:nvSpPr>
          <p:cNvPr id="16" name="TextBox 15">
            <a:extLst>
              <a:ext uri="{FF2B5EF4-FFF2-40B4-BE49-F238E27FC236}">
                <a16:creationId xmlns:a16="http://schemas.microsoft.com/office/drawing/2014/main" id="{EEF413D8-588D-0B88-3261-E6C09DAF2C18}"/>
              </a:ext>
            </a:extLst>
          </p:cNvPr>
          <p:cNvSpPr txBox="1"/>
          <p:nvPr/>
        </p:nvSpPr>
        <p:spPr>
          <a:xfrm>
            <a:off x="5191813" y="1940402"/>
            <a:ext cx="1150571" cy="369332"/>
          </a:xfrm>
          <a:prstGeom prst="rect">
            <a:avLst/>
          </a:prstGeom>
          <a:noFill/>
        </p:spPr>
        <p:txBody>
          <a:bodyPr wrap="none" rtlCol="0">
            <a:spAutoFit/>
          </a:bodyPr>
          <a:lstStyle/>
          <a:p>
            <a:r>
              <a:rPr lang="en-US" dirty="0">
                <a:solidFill>
                  <a:schemeClr val="accent2"/>
                </a:solidFill>
              </a:rPr>
              <a:t>likelihood</a:t>
            </a:r>
          </a:p>
        </p:txBody>
      </p:sp>
      <p:sp>
        <p:nvSpPr>
          <p:cNvPr id="3" name="TextBox 2">
            <a:extLst>
              <a:ext uri="{FF2B5EF4-FFF2-40B4-BE49-F238E27FC236}">
                <a16:creationId xmlns:a16="http://schemas.microsoft.com/office/drawing/2014/main" id="{4DF31774-DF3E-1975-7820-1D17F7124C18}"/>
              </a:ext>
            </a:extLst>
          </p:cNvPr>
          <p:cNvSpPr txBox="1"/>
          <p:nvPr/>
        </p:nvSpPr>
        <p:spPr>
          <a:xfrm>
            <a:off x="5635301" y="2746321"/>
            <a:ext cx="1054263" cy="369332"/>
          </a:xfrm>
          <a:prstGeom prst="rect">
            <a:avLst/>
          </a:prstGeom>
          <a:noFill/>
        </p:spPr>
        <p:txBody>
          <a:bodyPr wrap="none" rtlCol="0">
            <a:spAutoFit/>
          </a:bodyPr>
          <a:lstStyle/>
          <a:p>
            <a:r>
              <a:rPr lang="en-US" dirty="0">
                <a:solidFill>
                  <a:schemeClr val="accent2"/>
                </a:solidFill>
              </a:rPr>
              <a:t>marginal</a:t>
            </a:r>
          </a:p>
        </p:txBody>
      </p:sp>
    </p:spTree>
    <p:extLst>
      <p:ext uri="{BB962C8B-B14F-4D97-AF65-F5344CB8AC3E}">
        <p14:creationId xmlns:p14="http://schemas.microsoft.com/office/powerpoint/2010/main" val="24453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AA1F8-1151-70B4-A269-7CCA9A1E982E}"/>
              </a:ext>
            </a:extLst>
          </p:cNvPr>
          <p:cNvPicPr>
            <a:picLocks noChangeAspect="1"/>
          </p:cNvPicPr>
          <p:nvPr/>
        </p:nvPicPr>
        <p:blipFill>
          <a:blip r:embed="rId2"/>
          <a:stretch>
            <a:fillRect/>
          </a:stretch>
        </p:blipFill>
        <p:spPr>
          <a:xfrm>
            <a:off x="4933618" y="3065788"/>
            <a:ext cx="2236778" cy="2580693"/>
          </a:xfrm>
          <a:prstGeom prst="rect">
            <a:avLst/>
          </a:prstGeom>
        </p:spPr>
      </p:pic>
      <p:sp>
        <p:nvSpPr>
          <p:cNvPr id="2" name="Title 1">
            <a:extLst>
              <a:ext uri="{FF2B5EF4-FFF2-40B4-BE49-F238E27FC236}">
                <a16:creationId xmlns:a16="http://schemas.microsoft.com/office/drawing/2014/main" id="{5250F613-18E0-6612-2FF8-7CC7CCEA3BF6}"/>
              </a:ext>
            </a:extLst>
          </p:cNvPr>
          <p:cNvSpPr>
            <a:spLocks noGrp="1"/>
          </p:cNvSpPr>
          <p:nvPr>
            <p:ph type="title"/>
          </p:nvPr>
        </p:nvSpPr>
        <p:spPr/>
        <p:txBody>
          <a:bodyPr/>
          <a:lstStyle/>
          <a:p>
            <a:r>
              <a:rPr lang="en-US" dirty="0"/>
              <a:t>Bayes’ theorem</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DAD67D2-F42C-4F5A-2091-7577353C6F57}"/>
                  </a:ext>
                </a:extLst>
              </p:cNvPr>
              <p:cNvSpPr txBox="1">
                <a:spLocks/>
              </p:cNvSpPr>
              <p:nvPr/>
            </p:nvSpPr>
            <p:spPr>
              <a:xfrm>
                <a:off x="838200" y="1584989"/>
                <a:ext cx="78376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Most DA algorithms can be derived from Bayes’ theorem:</a:t>
                </a:r>
                <a:endParaRPr lang="en-US" sz="1200" dirty="0"/>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 </m:t>
                      </m:r>
                      <m:r>
                        <a:rPr lang="en-GB" sz="2400" i="1" smtClean="0">
                          <a:latin typeface="Cambria Math" panose="02040503050406030204" pitchFamily="18" charset="0"/>
                        </a:rPr>
                        <m:t>𝑝</m:t>
                      </m:r>
                      <m:d>
                        <m:dPr>
                          <m:ctrlPr>
                            <a:rPr lang="en-GB" sz="2400" i="1" smtClean="0">
                              <a:latin typeface="Cambria Math" panose="02040503050406030204" pitchFamily="18" charset="0"/>
                            </a:rPr>
                          </m:ctrlPr>
                        </m:dPr>
                        <m:e>
                          <m:r>
                            <a:rPr lang="en-GB" sz="2400" b="1" smtClean="0">
                              <a:solidFill>
                                <a:schemeClr val="accent4"/>
                              </a:solidFill>
                              <a:latin typeface="Cambria Math" panose="02040503050406030204" pitchFamily="18" charset="0"/>
                            </a:rPr>
                            <m:t>𝐱</m:t>
                          </m:r>
                        </m:e>
                        <m:e>
                          <m:r>
                            <a:rPr lang="en-GB" sz="2400" b="1" smtClean="0">
                              <a:solidFill>
                                <a:schemeClr val="accent1"/>
                              </a:solidFill>
                              <a:latin typeface="Cambria Math" panose="02040503050406030204" pitchFamily="18" charset="0"/>
                            </a:rPr>
                            <m:t>𝐲</m:t>
                          </m:r>
                        </m:e>
                      </m:d>
                      <m:r>
                        <a:rPr lang="en-GB" sz="2400" i="1">
                          <a:latin typeface="Cambria Math" panose="02040503050406030204" pitchFamily="18" charset="0"/>
                          <a:ea typeface="Cambria Math" panose="02040503050406030204" pitchFamily="18" charset="0"/>
                        </a:rPr>
                        <m:t>∝</m:t>
                      </m:r>
                      <m:r>
                        <a:rPr lang="en-GB" sz="2400" i="1" smtClean="0">
                          <a:latin typeface="Cambria Math" panose="02040503050406030204" pitchFamily="18" charset="0"/>
                        </a:rPr>
                        <m:t>𝑝</m:t>
                      </m:r>
                      <m:d>
                        <m:dPr>
                          <m:ctrlPr>
                            <a:rPr lang="en-GB" sz="2400" i="1" smtClean="0">
                              <a:latin typeface="Cambria Math" panose="02040503050406030204" pitchFamily="18" charset="0"/>
                            </a:rPr>
                          </m:ctrlPr>
                        </m:dPr>
                        <m:e>
                          <m:r>
                            <a:rPr lang="en-GB" sz="2400" b="1" smtClean="0">
                              <a:solidFill>
                                <a:schemeClr val="accent4"/>
                              </a:solidFill>
                              <a:latin typeface="Cambria Math" panose="02040503050406030204" pitchFamily="18" charset="0"/>
                            </a:rPr>
                            <m:t>𝐱</m:t>
                          </m:r>
                        </m:e>
                      </m:d>
                      <m:r>
                        <a:rPr lang="en-GB" sz="2400" i="1" smtClean="0">
                          <a:latin typeface="Cambria Math" panose="02040503050406030204" pitchFamily="18" charset="0"/>
                        </a:rPr>
                        <m:t>𝑝</m:t>
                      </m:r>
                      <m:r>
                        <a:rPr lang="en-GB" sz="2400" i="1" smtClean="0">
                          <a:latin typeface="Cambria Math" panose="02040503050406030204" pitchFamily="18" charset="0"/>
                        </a:rPr>
                        <m:t>(</m:t>
                      </m:r>
                      <m:r>
                        <a:rPr lang="en-GB" sz="2400" b="1" smtClean="0">
                          <a:solidFill>
                            <a:schemeClr val="accent1"/>
                          </a:solidFill>
                          <a:latin typeface="Cambria Math" panose="02040503050406030204" pitchFamily="18" charset="0"/>
                        </a:rPr>
                        <m:t>𝐲</m:t>
                      </m:r>
                      <m:r>
                        <a:rPr lang="en-GB" sz="2400" i="1" smtClean="0">
                          <a:latin typeface="Cambria Math" panose="02040503050406030204" pitchFamily="18" charset="0"/>
                        </a:rPr>
                        <m:t>|</m:t>
                      </m:r>
                      <m:r>
                        <a:rPr lang="en-GB" sz="2400" b="1" smtClean="0">
                          <a:solidFill>
                            <a:schemeClr val="accent4"/>
                          </a:solidFill>
                          <a:latin typeface="Cambria Math" panose="02040503050406030204" pitchFamily="18" charset="0"/>
                        </a:rPr>
                        <m:t>𝐱</m:t>
                      </m:r>
                      <m:r>
                        <a:rPr lang="en-GB" sz="2400" i="1" smtClean="0">
                          <a:latin typeface="Cambria Math" panose="02040503050406030204" pitchFamily="18" charset="0"/>
                        </a:rPr>
                        <m:t>)</m:t>
                      </m:r>
                    </m:oMath>
                  </m:oMathPara>
                </a14:m>
                <a:endParaRPr lang="en-US" sz="2400" dirty="0"/>
              </a:p>
              <a:p>
                <a:pPr marL="0" indent="0">
                  <a:buFont typeface="Arial" panose="020B0604020202020204" pitchFamily="34" charset="0"/>
                  <a:buNone/>
                </a:pPr>
                <a:endParaRPr lang="en-US" dirty="0"/>
              </a:p>
            </p:txBody>
          </p:sp>
        </mc:Choice>
        <mc:Fallback xmlns="">
          <p:sp>
            <p:nvSpPr>
              <p:cNvPr id="5" name="Content Placeholder 2">
                <a:extLst>
                  <a:ext uri="{FF2B5EF4-FFF2-40B4-BE49-F238E27FC236}">
                    <a16:creationId xmlns:a16="http://schemas.microsoft.com/office/drawing/2014/main" id="{0DAD67D2-F42C-4F5A-2091-7577353C6F57}"/>
                  </a:ext>
                </a:extLst>
              </p:cNvPr>
              <p:cNvSpPr txBox="1">
                <a:spLocks noRot="1" noChangeAspect="1" noMove="1" noResize="1" noEditPoints="1" noAdjustHandles="1" noChangeArrowheads="1" noChangeShapeType="1" noTextEdit="1"/>
              </p:cNvSpPr>
              <p:nvPr/>
            </p:nvSpPr>
            <p:spPr>
              <a:xfrm>
                <a:off x="838200" y="1584989"/>
                <a:ext cx="7837619" cy="4351338"/>
              </a:xfrm>
              <a:prstGeom prst="rect">
                <a:avLst/>
              </a:prstGeom>
              <a:blipFill>
                <a:blip r:embed="rId3"/>
                <a:stretch>
                  <a:fillRect l="-1294" t="-1744"/>
                </a:stretch>
              </a:blipFill>
            </p:spPr>
            <p:txBody>
              <a:bodyPr/>
              <a:lstStyle/>
              <a:p>
                <a:r>
                  <a:rPr lang="en-US">
                    <a:noFill/>
                  </a:rPr>
                  <a:t> </a:t>
                </a:r>
              </a:p>
            </p:txBody>
          </p:sp>
        </mc:Fallback>
      </mc:AlternateContent>
      <p:pic>
        <p:nvPicPr>
          <p:cNvPr id="6" name="Picture 5" descr="Chart, bar chart&#10;&#10;Description automatically generated">
            <a:extLst>
              <a:ext uri="{FF2B5EF4-FFF2-40B4-BE49-F238E27FC236}">
                <a16:creationId xmlns:a16="http://schemas.microsoft.com/office/drawing/2014/main" id="{CBA27F55-F1B8-E8B0-F36B-50DD69DEF919}"/>
              </a:ext>
            </a:extLst>
          </p:cNvPr>
          <p:cNvPicPr>
            <a:picLocks noChangeAspect="1"/>
          </p:cNvPicPr>
          <p:nvPr/>
        </p:nvPicPr>
        <p:blipFill>
          <a:blip r:embed="rId4"/>
          <a:stretch>
            <a:fillRect/>
          </a:stretch>
        </p:blipFill>
        <p:spPr>
          <a:xfrm>
            <a:off x="7551919" y="2678920"/>
            <a:ext cx="2286000" cy="3416300"/>
          </a:xfrm>
          <a:prstGeom prst="rect">
            <a:avLst/>
          </a:prstGeom>
        </p:spPr>
      </p:pic>
      <p:pic>
        <p:nvPicPr>
          <p:cNvPr id="7" name="Picture 6">
            <a:extLst>
              <a:ext uri="{FF2B5EF4-FFF2-40B4-BE49-F238E27FC236}">
                <a16:creationId xmlns:a16="http://schemas.microsoft.com/office/drawing/2014/main" id="{B51332CE-ED73-9FD8-7D74-AE80F90B847F}"/>
              </a:ext>
            </a:extLst>
          </p:cNvPr>
          <p:cNvPicPr>
            <a:picLocks noChangeAspect="1"/>
          </p:cNvPicPr>
          <p:nvPr/>
        </p:nvPicPr>
        <p:blipFill>
          <a:blip r:embed="rId5"/>
          <a:stretch>
            <a:fillRect/>
          </a:stretch>
        </p:blipFill>
        <p:spPr>
          <a:xfrm>
            <a:off x="8844109" y="252731"/>
            <a:ext cx="3221105" cy="3133370"/>
          </a:xfrm>
          <a:prstGeom prst="rect">
            <a:avLst/>
          </a:prstGeom>
        </p:spPr>
      </p:pic>
      <p:pic>
        <p:nvPicPr>
          <p:cNvPr id="8" name="Graphic 7" descr="Arrow: Clockwise curve with solid fill">
            <a:extLst>
              <a:ext uri="{FF2B5EF4-FFF2-40B4-BE49-F238E27FC236}">
                <a16:creationId xmlns:a16="http://schemas.microsoft.com/office/drawing/2014/main" id="{2DC1D941-3841-7026-87BF-A6BCED8C17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486740">
            <a:off x="9645886" y="2956568"/>
            <a:ext cx="1847295" cy="184729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4475D4-C90B-8533-F2CF-3D366F065F45}"/>
                  </a:ext>
                </a:extLst>
              </p:cNvPr>
              <p:cNvSpPr txBox="1"/>
              <p:nvPr/>
            </p:nvSpPr>
            <p:spPr>
              <a:xfrm>
                <a:off x="9559623" y="4961685"/>
                <a:ext cx="2505591" cy="1323439"/>
              </a:xfrm>
              <a:prstGeom prst="rect">
                <a:avLst/>
              </a:prstGeom>
              <a:noFill/>
            </p:spPr>
            <p:txBody>
              <a:bodyPr wrap="square" rtlCol="0">
                <a:spAutoFit/>
              </a:bodyPr>
              <a:lstStyle/>
              <a:p>
                <a14:m>
                  <m:oMath xmlns:m="http://schemas.openxmlformats.org/officeDocument/2006/math">
                    <m:r>
                      <a:rPr lang="en-GB" sz="2000" b="1" i="0" smtClean="0">
                        <a:solidFill>
                          <a:schemeClr val="accent4">
                            <a:lumMod val="75000"/>
                          </a:schemeClr>
                        </a:solidFill>
                        <a:latin typeface="Cambria Math" panose="02040503050406030204" pitchFamily="18" charset="0"/>
                      </a:rPr>
                      <m:t>𝐱</m:t>
                    </m:r>
                  </m:oMath>
                </a14:m>
                <a:r>
                  <a:rPr lang="en-US" sz="2000" dirty="0">
                    <a:solidFill>
                      <a:schemeClr val="accent4">
                        <a:lumMod val="75000"/>
                      </a:schemeClr>
                    </a:solidFill>
                  </a:rPr>
                  <a:t> is a vector of the model variables that we want to estimate</a:t>
                </a:r>
              </a:p>
              <a:p>
                <a:endParaRPr lang="en-US" sz="2000" dirty="0">
                  <a:solidFill>
                    <a:schemeClr val="accent1"/>
                  </a:solidFill>
                </a:endParaRPr>
              </a:p>
            </p:txBody>
          </p:sp>
        </mc:Choice>
        <mc:Fallback xmlns="">
          <p:sp>
            <p:nvSpPr>
              <p:cNvPr id="9" name="TextBox 8">
                <a:extLst>
                  <a:ext uri="{FF2B5EF4-FFF2-40B4-BE49-F238E27FC236}">
                    <a16:creationId xmlns:a16="http://schemas.microsoft.com/office/drawing/2014/main" id="{494475D4-C90B-8533-F2CF-3D366F065F45}"/>
                  </a:ext>
                </a:extLst>
              </p:cNvPr>
              <p:cNvSpPr txBox="1">
                <a:spLocks noRot="1" noChangeAspect="1" noMove="1" noResize="1" noEditPoints="1" noAdjustHandles="1" noChangeArrowheads="1" noChangeShapeType="1" noTextEdit="1"/>
              </p:cNvSpPr>
              <p:nvPr/>
            </p:nvSpPr>
            <p:spPr>
              <a:xfrm>
                <a:off x="9559623" y="4961685"/>
                <a:ext cx="2505591" cy="1323439"/>
              </a:xfrm>
              <a:prstGeom prst="rect">
                <a:avLst/>
              </a:prstGeom>
              <a:blipFill>
                <a:blip r:embed="rId8"/>
                <a:stretch>
                  <a:fillRect l="-2525" t="-952" r="-151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CD1D7E5-BC8D-D1F8-F9BA-DB36E711E719}"/>
              </a:ext>
            </a:extLst>
          </p:cNvPr>
          <p:cNvPicPr>
            <a:picLocks noChangeAspect="1"/>
          </p:cNvPicPr>
          <p:nvPr/>
        </p:nvPicPr>
        <p:blipFill>
          <a:blip r:embed="rId9"/>
          <a:stretch>
            <a:fillRect/>
          </a:stretch>
        </p:blipFill>
        <p:spPr>
          <a:xfrm>
            <a:off x="838200" y="3219468"/>
            <a:ext cx="3925021" cy="2709030"/>
          </a:xfrm>
          <a:prstGeom prst="rect">
            <a:avLst/>
          </a:prstGeom>
        </p:spPr>
      </p:pic>
      <p:pic>
        <p:nvPicPr>
          <p:cNvPr id="12" name="Graphic 11" descr="Arrow: Clockwise curve with solid fill">
            <a:extLst>
              <a:ext uri="{FF2B5EF4-FFF2-40B4-BE49-F238E27FC236}">
                <a16:creationId xmlns:a16="http://schemas.microsoft.com/office/drawing/2014/main" id="{904F7769-F016-ABB4-EAFF-36D80A6A19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923593" flipH="1">
            <a:off x="4898415" y="4690466"/>
            <a:ext cx="1737368" cy="184729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90B90C7-7C91-A9C7-B8CC-CB8CAC675747}"/>
                  </a:ext>
                </a:extLst>
              </p:cNvPr>
              <p:cNvSpPr txBox="1"/>
              <p:nvPr/>
            </p:nvSpPr>
            <p:spPr>
              <a:xfrm>
                <a:off x="3350121" y="5973790"/>
                <a:ext cx="3593459" cy="1015663"/>
              </a:xfrm>
              <a:prstGeom prst="rect">
                <a:avLst/>
              </a:prstGeom>
              <a:noFill/>
            </p:spPr>
            <p:txBody>
              <a:bodyPr wrap="square" rtlCol="0">
                <a:spAutoFit/>
              </a:bodyPr>
              <a:lstStyle/>
              <a:p>
                <a14:m>
                  <m:oMath xmlns:m="http://schemas.openxmlformats.org/officeDocument/2006/math">
                    <m:r>
                      <a:rPr lang="en-GB" sz="2000" b="1" i="0" smtClean="0">
                        <a:solidFill>
                          <a:schemeClr val="accent1">
                            <a:lumMod val="50000"/>
                          </a:schemeClr>
                        </a:solidFill>
                        <a:latin typeface="Cambria Math" panose="02040503050406030204" pitchFamily="18" charset="0"/>
                      </a:rPr>
                      <m:t>𝐲</m:t>
                    </m:r>
                  </m:oMath>
                </a14:m>
                <a:r>
                  <a:rPr lang="en-US" sz="2000" dirty="0">
                    <a:solidFill>
                      <a:schemeClr val="accent1">
                        <a:lumMod val="50000"/>
                      </a:schemeClr>
                    </a:solidFill>
                  </a:rPr>
                  <a:t> is a vector of the available observations</a:t>
                </a:r>
              </a:p>
              <a:p>
                <a:endParaRPr lang="en-US" sz="2000" dirty="0">
                  <a:solidFill>
                    <a:schemeClr val="accent1">
                      <a:lumMod val="50000"/>
                    </a:schemeClr>
                  </a:solidFill>
                </a:endParaRPr>
              </a:p>
            </p:txBody>
          </p:sp>
        </mc:Choice>
        <mc:Fallback xmlns="">
          <p:sp>
            <p:nvSpPr>
              <p:cNvPr id="13" name="TextBox 12">
                <a:extLst>
                  <a:ext uri="{FF2B5EF4-FFF2-40B4-BE49-F238E27FC236}">
                    <a16:creationId xmlns:a16="http://schemas.microsoft.com/office/drawing/2014/main" id="{190B90C7-7C91-A9C7-B8CC-CB8CAC675747}"/>
                  </a:ext>
                </a:extLst>
              </p:cNvPr>
              <p:cNvSpPr txBox="1">
                <a:spLocks noRot="1" noChangeAspect="1" noMove="1" noResize="1" noEditPoints="1" noAdjustHandles="1" noChangeArrowheads="1" noChangeShapeType="1" noTextEdit="1"/>
              </p:cNvSpPr>
              <p:nvPr/>
            </p:nvSpPr>
            <p:spPr>
              <a:xfrm>
                <a:off x="3350121" y="5973790"/>
                <a:ext cx="3593459" cy="1015663"/>
              </a:xfrm>
              <a:prstGeom prst="rect">
                <a:avLst/>
              </a:prstGeom>
              <a:blipFill>
                <a:blip r:embed="rId12"/>
                <a:stretch>
                  <a:fillRect l="-2120" t="-246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D20CAA3E-D095-E9AB-606B-3B5FB873AC70}"/>
              </a:ext>
            </a:extLst>
          </p:cNvPr>
          <p:cNvSpPr txBox="1"/>
          <p:nvPr/>
        </p:nvSpPr>
        <p:spPr>
          <a:xfrm>
            <a:off x="3228623" y="2573538"/>
            <a:ext cx="1083053" cy="369332"/>
          </a:xfrm>
          <a:prstGeom prst="rect">
            <a:avLst/>
          </a:prstGeom>
          <a:noFill/>
        </p:spPr>
        <p:txBody>
          <a:bodyPr wrap="none" rtlCol="0">
            <a:spAutoFit/>
          </a:bodyPr>
          <a:lstStyle/>
          <a:p>
            <a:r>
              <a:rPr lang="en-US" dirty="0">
                <a:solidFill>
                  <a:schemeClr val="accent2"/>
                </a:solidFill>
              </a:rPr>
              <a:t>posterior</a:t>
            </a:r>
          </a:p>
        </p:txBody>
      </p:sp>
      <p:sp>
        <p:nvSpPr>
          <p:cNvPr id="15" name="TextBox 14">
            <a:extLst>
              <a:ext uri="{FF2B5EF4-FFF2-40B4-BE49-F238E27FC236}">
                <a16:creationId xmlns:a16="http://schemas.microsoft.com/office/drawing/2014/main" id="{3FA3EC1D-CEFA-F74A-14A9-481361E2E2FC}"/>
              </a:ext>
            </a:extLst>
          </p:cNvPr>
          <p:cNvSpPr txBox="1"/>
          <p:nvPr/>
        </p:nvSpPr>
        <p:spPr>
          <a:xfrm>
            <a:off x="4529926" y="2577473"/>
            <a:ext cx="649537" cy="369332"/>
          </a:xfrm>
          <a:prstGeom prst="rect">
            <a:avLst/>
          </a:prstGeom>
          <a:noFill/>
        </p:spPr>
        <p:txBody>
          <a:bodyPr wrap="none" rtlCol="0">
            <a:spAutoFit/>
          </a:bodyPr>
          <a:lstStyle/>
          <a:p>
            <a:r>
              <a:rPr lang="en-US" dirty="0">
                <a:solidFill>
                  <a:schemeClr val="accent2"/>
                </a:solidFill>
              </a:rPr>
              <a:t>prior</a:t>
            </a:r>
          </a:p>
        </p:txBody>
      </p:sp>
      <p:sp>
        <p:nvSpPr>
          <p:cNvPr id="16" name="TextBox 15">
            <a:extLst>
              <a:ext uri="{FF2B5EF4-FFF2-40B4-BE49-F238E27FC236}">
                <a16:creationId xmlns:a16="http://schemas.microsoft.com/office/drawing/2014/main" id="{668F13CE-5B06-DD5F-0240-B9B42AB9ED52}"/>
              </a:ext>
            </a:extLst>
          </p:cNvPr>
          <p:cNvSpPr txBox="1"/>
          <p:nvPr/>
        </p:nvSpPr>
        <p:spPr>
          <a:xfrm>
            <a:off x="5215119" y="2575745"/>
            <a:ext cx="1150571" cy="369332"/>
          </a:xfrm>
          <a:prstGeom prst="rect">
            <a:avLst/>
          </a:prstGeom>
          <a:noFill/>
        </p:spPr>
        <p:txBody>
          <a:bodyPr wrap="none" rtlCol="0">
            <a:spAutoFit/>
          </a:bodyPr>
          <a:lstStyle/>
          <a:p>
            <a:r>
              <a:rPr lang="en-US" dirty="0">
                <a:solidFill>
                  <a:schemeClr val="accent2"/>
                </a:solidFill>
              </a:rPr>
              <a:t>likelihood</a:t>
            </a:r>
          </a:p>
        </p:txBody>
      </p:sp>
    </p:spTree>
    <p:extLst>
      <p:ext uri="{BB962C8B-B14F-4D97-AF65-F5344CB8AC3E}">
        <p14:creationId xmlns:p14="http://schemas.microsoft.com/office/powerpoint/2010/main" val="216364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FF405CD1-A048-6877-DE81-7A38E220F41B}"/>
                  </a:ext>
                </a:extLst>
              </p:cNvPr>
              <p:cNvSpPr>
                <a:spLocks noGrp="1"/>
              </p:cNvSpPr>
              <p:nvPr>
                <p:ph type="title"/>
              </p:nvPr>
            </p:nvSpPr>
            <p:spPr>
              <a:xfrm>
                <a:off x="838200" y="365125"/>
                <a:ext cx="10515600" cy="1325563"/>
              </a:xfrm>
            </p:spPr>
            <p:txBody>
              <a:bodyPr>
                <a:normAutofit fontScale="90000"/>
              </a:bodyPr>
              <a:lstStyle/>
              <a:p>
                <a:r>
                  <a:rPr lang="en-US" dirty="0"/>
                  <a:t>Bayes’ theorem:  Scalar illustration </a:t>
                </a:r>
                <a14:m>
                  <m:oMath xmlns:m="http://schemas.openxmlformats.org/officeDocument/2006/math">
                    <m:r>
                      <a:rPr lang="en-GB" sz="2700" i="1" smtClean="0">
                        <a:latin typeface="Cambria Math" panose="02040503050406030204" pitchFamily="18" charset="0"/>
                      </a:rPr>
                      <m:t>𝑝</m:t>
                    </m:r>
                    <m:d>
                      <m:dPr>
                        <m:ctrlPr>
                          <a:rPr lang="en-GB" sz="2700" i="1" smtClean="0">
                            <a:latin typeface="Cambria Math" panose="02040503050406030204" pitchFamily="18" charset="0"/>
                          </a:rPr>
                        </m:ctrlPr>
                      </m:dPr>
                      <m:e>
                        <m:r>
                          <a:rPr lang="en-GB" sz="2700" b="1" smtClean="0">
                            <a:solidFill>
                              <a:schemeClr val="accent4"/>
                            </a:solidFill>
                            <a:latin typeface="Cambria Math" panose="02040503050406030204" pitchFamily="18" charset="0"/>
                          </a:rPr>
                          <m:t>𝐱</m:t>
                        </m:r>
                      </m:e>
                      <m:e>
                        <m:r>
                          <a:rPr lang="en-GB" sz="2700" b="1" smtClean="0">
                            <a:solidFill>
                              <a:schemeClr val="accent1"/>
                            </a:solidFill>
                            <a:latin typeface="Cambria Math" panose="02040503050406030204" pitchFamily="18" charset="0"/>
                          </a:rPr>
                          <m:t>𝐲</m:t>
                        </m:r>
                      </m:e>
                    </m:d>
                    <m:r>
                      <a:rPr lang="en-GB" sz="2700" i="1">
                        <a:latin typeface="Cambria Math" panose="02040503050406030204" pitchFamily="18" charset="0"/>
                        <a:ea typeface="Cambria Math" panose="02040503050406030204" pitchFamily="18" charset="0"/>
                      </a:rPr>
                      <m:t>∝</m:t>
                    </m:r>
                    <m:r>
                      <a:rPr lang="en-GB" sz="2700" i="1" smtClean="0">
                        <a:latin typeface="Cambria Math" panose="02040503050406030204" pitchFamily="18" charset="0"/>
                      </a:rPr>
                      <m:t>𝑝</m:t>
                    </m:r>
                    <m:d>
                      <m:dPr>
                        <m:ctrlPr>
                          <a:rPr lang="en-GB" sz="2700" i="1" smtClean="0">
                            <a:latin typeface="Cambria Math" panose="02040503050406030204" pitchFamily="18" charset="0"/>
                          </a:rPr>
                        </m:ctrlPr>
                      </m:dPr>
                      <m:e>
                        <m:r>
                          <a:rPr lang="en-GB" sz="2700" b="1" smtClean="0">
                            <a:solidFill>
                              <a:schemeClr val="accent4"/>
                            </a:solidFill>
                            <a:latin typeface="Cambria Math" panose="02040503050406030204" pitchFamily="18" charset="0"/>
                          </a:rPr>
                          <m:t>𝐱</m:t>
                        </m:r>
                      </m:e>
                    </m:d>
                    <m:r>
                      <a:rPr lang="en-GB" sz="2700" i="1" smtClean="0">
                        <a:latin typeface="Cambria Math" panose="02040503050406030204" pitchFamily="18" charset="0"/>
                      </a:rPr>
                      <m:t>𝑝</m:t>
                    </m:r>
                    <m:r>
                      <a:rPr lang="en-GB" sz="2700" i="1" smtClean="0">
                        <a:latin typeface="Cambria Math" panose="02040503050406030204" pitchFamily="18" charset="0"/>
                      </a:rPr>
                      <m:t>(</m:t>
                    </m:r>
                    <m:r>
                      <a:rPr lang="en-GB" sz="2700" b="1" smtClean="0">
                        <a:solidFill>
                          <a:schemeClr val="accent1"/>
                        </a:solidFill>
                        <a:latin typeface="Cambria Math" panose="02040503050406030204" pitchFamily="18" charset="0"/>
                      </a:rPr>
                      <m:t>𝐲</m:t>
                    </m:r>
                    <m:r>
                      <a:rPr lang="en-GB" sz="2700" i="1" smtClean="0">
                        <a:latin typeface="Cambria Math" panose="02040503050406030204" pitchFamily="18" charset="0"/>
                      </a:rPr>
                      <m:t>|</m:t>
                    </m:r>
                    <m:r>
                      <a:rPr lang="en-GB" sz="2700" b="1" smtClean="0">
                        <a:solidFill>
                          <a:schemeClr val="accent4"/>
                        </a:solidFill>
                        <a:latin typeface="Cambria Math" panose="02040503050406030204" pitchFamily="18" charset="0"/>
                      </a:rPr>
                      <m:t>𝐱</m:t>
                    </m:r>
                    <m:r>
                      <a:rPr lang="en-GB" sz="2700" i="1" smtClean="0">
                        <a:latin typeface="Cambria Math" panose="02040503050406030204" pitchFamily="18" charset="0"/>
                      </a:rPr>
                      <m:t>)</m:t>
                    </m:r>
                  </m:oMath>
                </a14:m>
                <a:br>
                  <a:rPr lang="en-US" sz="4400" dirty="0"/>
                </a:br>
                <a:endParaRPr lang="en-US" dirty="0">
                  <a:highlight>
                    <a:srgbClr val="FFFF00"/>
                  </a:highlight>
                </a:endParaRPr>
              </a:p>
            </p:txBody>
          </p:sp>
        </mc:Choice>
        <mc:Fallback xmlns="">
          <p:sp>
            <p:nvSpPr>
              <p:cNvPr id="5" name="Title 1">
                <a:extLst>
                  <a:ext uri="{FF2B5EF4-FFF2-40B4-BE49-F238E27FC236}">
                    <a16:creationId xmlns:a16="http://schemas.microsoft.com/office/drawing/2014/main" id="{FF405CD1-A048-6877-DE81-7A38E220F41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l="-2171" t="-7619"/>
                </a:stretch>
              </a:blipFill>
            </p:spPr>
            <p:txBody>
              <a:bodyPr/>
              <a:lstStyle/>
              <a:p>
                <a:r>
                  <a:rPr lang="en-US">
                    <a:noFill/>
                  </a:rPr>
                  <a:t> </a:t>
                </a:r>
              </a:p>
            </p:txBody>
          </p:sp>
        </mc:Fallback>
      </mc:AlternateContent>
      <p:pic>
        <p:nvPicPr>
          <p:cNvPr id="9" name="Picture 8" descr="A graph with blue lines&#10;&#10;AI-generated content may be incorrect.">
            <a:extLst>
              <a:ext uri="{FF2B5EF4-FFF2-40B4-BE49-F238E27FC236}">
                <a16:creationId xmlns:a16="http://schemas.microsoft.com/office/drawing/2014/main" id="{99090DF5-6C92-3AD0-8D32-0FB08E35A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81063"/>
            <a:ext cx="7200000" cy="3095873"/>
          </a:xfrm>
          <a:prstGeom prst="rect">
            <a:avLst/>
          </a:prstGeom>
        </p:spPr>
      </p:pic>
      <p:sp>
        <p:nvSpPr>
          <p:cNvPr id="10" name="TextBox 9">
            <a:extLst>
              <a:ext uri="{FF2B5EF4-FFF2-40B4-BE49-F238E27FC236}">
                <a16:creationId xmlns:a16="http://schemas.microsoft.com/office/drawing/2014/main" id="{52CE366B-6475-8A5E-9BD5-0DE316465D2C}"/>
              </a:ext>
            </a:extLst>
          </p:cNvPr>
          <p:cNvSpPr txBox="1"/>
          <p:nvPr/>
        </p:nvSpPr>
        <p:spPr>
          <a:xfrm>
            <a:off x="7975524" y="1690688"/>
            <a:ext cx="3378276" cy="1477328"/>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The prior PDF, p(x), describes the probability of your state variables. Often, this knowledge comes from a previous forecast.</a:t>
            </a:r>
            <a:r>
              <a:rPr lang="en-GB" dirty="0">
                <a:effectLst/>
              </a:rPr>
              <a:t> </a:t>
            </a:r>
            <a:endParaRPr lang="en-US" dirty="0"/>
          </a:p>
        </p:txBody>
      </p:sp>
    </p:spTree>
    <p:extLst>
      <p:ext uri="{BB962C8B-B14F-4D97-AF65-F5344CB8AC3E}">
        <p14:creationId xmlns:p14="http://schemas.microsoft.com/office/powerpoint/2010/main" val="19712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D5F1-A3F0-72F2-697C-D40CF161E0A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F3EA9130-F228-FA9B-B232-779688F87E4B}"/>
                  </a:ext>
                </a:extLst>
              </p:cNvPr>
              <p:cNvSpPr>
                <a:spLocks noGrp="1"/>
              </p:cNvSpPr>
              <p:nvPr>
                <p:ph type="title"/>
              </p:nvPr>
            </p:nvSpPr>
            <p:spPr>
              <a:xfrm>
                <a:off x="838200" y="365125"/>
                <a:ext cx="10515600" cy="1325563"/>
              </a:xfrm>
            </p:spPr>
            <p:txBody>
              <a:bodyPr>
                <a:normAutofit fontScale="90000"/>
              </a:bodyPr>
              <a:lstStyle/>
              <a:p>
                <a:r>
                  <a:rPr lang="en-US" dirty="0"/>
                  <a:t>Bayes’ theorem:  Scalar illustration </a:t>
                </a:r>
                <a14:m>
                  <m:oMath xmlns:m="http://schemas.openxmlformats.org/officeDocument/2006/math">
                    <m:r>
                      <a:rPr lang="en-GB" sz="2700" i="1" smtClean="0">
                        <a:latin typeface="Cambria Math" panose="02040503050406030204" pitchFamily="18" charset="0"/>
                      </a:rPr>
                      <m:t>𝑝</m:t>
                    </m:r>
                    <m:d>
                      <m:dPr>
                        <m:ctrlPr>
                          <a:rPr lang="en-GB" sz="2700" i="1" smtClean="0">
                            <a:latin typeface="Cambria Math" panose="02040503050406030204" pitchFamily="18" charset="0"/>
                          </a:rPr>
                        </m:ctrlPr>
                      </m:dPr>
                      <m:e>
                        <m:r>
                          <a:rPr lang="en-GB" sz="2700" b="1" smtClean="0">
                            <a:solidFill>
                              <a:schemeClr val="accent4"/>
                            </a:solidFill>
                            <a:latin typeface="Cambria Math" panose="02040503050406030204" pitchFamily="18" charset="0"/>
                          </a:rPr>
                          <m:t>𝐱</m:t>
                        </m:r>
                      </m:e>
                      <m:e>
                        <m:r>
                          <a:rPr lang="en-GB" sz="2700" b="1" smtClean="0">
                            <a:solidFill>
                              <a:schemeClr val="accent1"/>
                            </a:solidFill>
                            <a:latin typeface="Cambria Math" panose="02040503050406030204" pitchFamily="18" charset="0"/>
                          </a:rPr>
                          <m:t>𝐲</m:t>
                        </m:r>
                      </m:e>
                    </m:d>
                    <m:r>
                      <a:rPr lang="en-GB" sz="2700" i="1">
                        <a:latin typeface="Cambria Math" panose="02040503050406030204" pitchFamily="18" charset="0"/>
                        <a:ea typeface="Cambria Math" panose="02040503050406030204" pitchFamily="18" charset="0"/>
                      </a:rPr>
                      <m:t>∝</m:t>
                    </m:r>
                    <m:r>
                      <a:rPr lang="en-GB" sz="2700" i="1" smtClean="0">
                        <a:latin typeface="Cambria Math" panose="02040503050406030204" pitchFamily="18" charset="0"/>
                      </a:rPr>
                      <m:t>𝑝</m:t>
                    </m:r>
                    <m:d>
                      <m:dPr>
                        <m:ctrlPr>
                          <a:rPr lang="en-GB" sz="2700" i="1" smtClean="0">
                            <a:latin typeface="Cambria Math" panose="02040503050406030204" pitchFamily="18" charset="0"/>
                          </a:rPr>
                        </m:ctrlPr>
                      </m:dPr>
                      <m:e>
                        <m:r>
                          <a:rPr lang="en-GB" sz="2700" b="1" smtClean="0">
                            <a:solidFill>
                              <a:schemeClr val="accent4"/>
                            </a:solidFill>
                            <a:latin typeface="Cambria Math" panose="02040503050406030204" pitchFamily="18" charset="0"/>
                          </a:rPr>
                          <m:t>𝐱</m:t>
                        </m:r>
                      </m:e>
                    </m:d>
                    <m:r>
                      <a:rPr lang="en-GB" sz="2700" i="1" smtClean="0">
                        <a:latin typeface="Cambria Math" panose="02040503050406030204" pitchFamily="18" charset="0"/>
                      </a:rPr>
                      <m:t>𝑝</m:t>
                    </m:r>
                    <m:r>
                      <a:rPr lang="en-GB" sz="2700" i="1" smtClean="0">
                        <a:latin typeface="Cambria Math" panose="02040503050406030204" pitchFamily="18" charset="0"/>
                      </a:rPr>
                      <m:t>(</m:t>
                    </m:r>
                    <m:r>
                      <a:rPr lang="en-GB" sz="2700" b="1" smtClean="0">
                        <a:solidFill>
                          <a:schemeClr val="accent1"/>
                        </a:solidFill>
                        <a:latin typeface="Cambria Math" panose="02040503050406030204" pitchFamily="18" charset="0"/>
                      </a:rPr>
                      <m:t>𝐲</m:t>
                    </m:r>
                    <m:r>
                      <a:rPr lang="en-GB" sz="2700" i="1" smtClean="0">
                        <a:latin typeface="Cambria Math" panose="02040503050406030204" pitchFamily="18" charset="0"/>
                      </a:rPr>
                      <m:t>|</m:t>
                    </m:r>
                    <m:r>
                      <a:rPr lang="en-GB" sz="2700" b="1" smtClean="0">
                        <a:solidFill>
                          <a:schemeClr val="accent4"/>
                        </a:solidFill>
                        <a:latin typeface="Cambria Math" panose="02040503050406030204" pitchFamily="18" charset="0"/>
                      </a:rPr>
                      <m:t>𝐱</m:t>
                    </m:r>
                    <m:r>
                      <a:rPr lang="en-GB" sz="2700" i="1" smtClean="0">
                        <a:latin typeface="Cambria Math" panose="02040503050406030204" pitchFamily="18" charset="0"/>
                      </a:rPr>
                      <m:t>)</m:t>
                    </m:r>
                  </m:oMath>
                </a14:m>
                <a:br>
                  <a:rPr lang="en-US" sz="4400" dirty="0"/>
                </a:br>
                <a:endParaRPr lang="en-US" dirty="0">
                  <a:highlight>
                    <a:srgbClr val="FFFF00"/>
                  </a:highlight>
                </a:endParaRPr>
              </a:p>
            </p:txBody>
          </p:sp>
        </mc:Choice>
        <mc:Fallback xmlns="">
          <p:sp>
            <p:nvSpPr>
              <p:cNvPr id="5" name="Title 1">
                <a:extLst>
                  <a:ext uri="{FF2B5EF4-FFF2-40B4-BE49-F238E27FC236}">
                    <a16:creationId xmlns:a16="http://schemas.microsoft.com/office/drawing/2014/main" id="{FF405CD1-A048-6877-DE81-7A38E220F41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l="-2171" t="-761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B355EC5-BBAC-56CF-9858-8E16E5C0C578}"/>
              </a:ext>
            </a:extLst>
          </p:cNvPr>
          <p:cNvSpPr txBox="1"/>
          <p:nvPr/>
        </p:nvSpPr>
        <p:spPr>
          <a:xfrm>
            <a:off x="7975524" y="1690688"/>
            <a:ext cx="3378276" cy="2031325"/>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Likelihood PDF, p(</a:t>
            </a:r>
            <a:r>
              <a:rPr lang="en-GB" sz="1800" dirty="0" err="1">
                <a:effectLst/>
                <a:latin typeface="Aptos" panose="020B0004020202020204" pitchFamily="34" charset="0"/>
                <a:ea typeface="Aptos" panose="020B0004020202020204" pitchFamily="34" charset="0"/>
                <a:cs typeface="Times New Roman" panose="02020603050405020304" pitchFamily="18" charset="0"/>
              </a:rPr>
              <a:t>y|x</a:t>
            </a:r>
            <a:r>
              <a:rPr lang="en-GB" sz="1800" dirty="0">
                <a:effectLst/>
                <a:latin typeface="Aptos" panose="020B0004020202020204" pitchFamily="34" charset="0"/>
                <a:ea typeface="Aptos" panose="020B0004020202020204" pitchFamily="34" charset="0"/>
                <a:cs typeface="Times New Roman" panose="02020603050405020304" pitchFamily="18" charset="0"/>
              </a:rPr>
              <a:t>), describes the probability of observations given that they are measuring the state we are interested in. P(</a:t>
            </a:r>
            <a:r>
              <a:rPr lang="en-GB" sz="1800" dirty="0" err="1">
                <a:effectLst/>
                <a:latin typeface="Aptos" panose="020B0004020202020204" pitchFamily="34" charset="0"/>
                <a:ea typeface="Aptos" panose="020B0004020202020204" pitchFamily="34" charset="0"/>
                <a:cs typeface="Times New Roman" panose="02020603050405020304" pitchFamily="18" charset="0"/>
              </a:rPr>
              <a:t>y|x</a:t>
            </a:r>
            <a:r>
              <a:rPr lang="en-GB" sz="1800" dirty="0">
                <a:effectLst/>
                <a:latin typeface="Aptos" panose="020B0004020202020204" pitchFamily="34" charset="0"/>
                <a:ea typeface="Aptos" panose="020B0004020202020204" pitchFamily="34" charset="0"/>
                <a:cs typeface="Times New Roman" panose="02020603050405020304" pitchFamily="18" charset="0"/>
              </a:rPr>
              <a:t>)=L(</a:t>
            </a:r>
            <a:r>
              <a:rPr lang="en-GB" sz="1800" dirty="0" err="1">
                <a:effectLst/>
                <a:latin typeface="Aptos" panose="020B0004020202020204" pitchFamily="34" charset="0"/>
                <a:ea typeface="Aptos" panose="020B0004020202020204" pitchFamily="34" charset="0"/>
                <a:cs typeface="Times New Roman" panose="02020603050405020304" pitchFamily="18" charset="0"/>
              </a:rPr>
              <a:t>x|y</a:t>
            </a:r>
            <a:r>
              <a:rPr lang="en-GB" sz="1800" dirty="0">
                <a:effectLst/>
                <a:latin typeface="Aptos" panose="020B0004020202020204" pitchFamily="34" charset="0"/>
                <a:ea typeface="Aptos" panose="020B0004020202020204" pitchFamily="34" charset="0"/>
                <a:cs typeface="Times New Roman" panose="02020603050405020304" pitchFamily="18" charset="0"/>
              </a:rPr>
              <a:t>) so that we can think of it as a function of x. </a:t>
            </a:r>
            <a:endParaRPr lang="en-US" dirty="0"/>
          </a:p>
        </p:txBody>
      </p:sp>
      <p:pic>
        <p:nvPicPr>
          <p:cNvPr id="2" name="Picture 1" descr="A graph of a function&#10;&#10;AI-generated content may be incorrect.">
            <a:extLst>
              <a:ext uri="{FF2B5EF4-FFF2-40B4-BE49-F238E27FC236}">
                <a16:creationId xmlns:a16="http://schemas.microsoft.com/office/drawing/2014/main" id="{E92540B4-2BAC-6079-37FC-1C2ACEC41C2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38200" y="1629000"/>
            <a:ext cx="7200000" cy="3600000"/>
          </a:xfrm>
          <a:prstGeom prst="rect">
            <a:avLst/>
          </a:prstGeom>
        </p:spPr>
      </p:pic>
    </p:spTree>
    <p:extLst>
      <p:ext uri="{BB962C8B-B14F-4D97-AF65-F5344CB8AC3E}">
        <p14:creationId xmlns:p14="http://schemas.microsoft.com/office/powerpoint/2010/main" val="3530073015"/>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1615</TotalTime>
  <Words>3139</Words>
  <Application>Microsoft Macintosh PowerPoint</Application>
  <PresentationFormat>Widescreen</PresentationFormat>
  <Paragraphs>383</Paragraphs>
  <Slides>41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Calibri</vt:lpstr>
      <vt:lpstr>Cambria Math</vt:lpstr>
      <vt:lpstr>Times New Roman</vt:lpstr>
      <vt:lpstr>Office Theme</vt:lpstr>
      <vt:lpstr>Overview of DA algorithms </vt:lpstr>
      <vt:lpstr>Aim of lecture</vt:lpstr>
      <vt:lpstr>Recap aims of DA</vt:lpstr>
      <vt:lpstr>Linking observations to models</vt:lpstr>
      <vt:lpstr>The inverse problem</vt:lpstr>
      <vt:lpstr>Bayes’ theorem</vt:lpstr>
      <vt:lpstr>Bayes’ theorem</vt:lpstr>
      <vt:lpstr>Bayes’ theorem:  Scalar illustration p(x│y)∝p(x)p(y|x) </vt:lpstr>
      <vt:lpstr>Bayes’ theorem:  Scalar illustration p(x│y)∝p(x)p(y|x) </vt:lpstr>
      <vt:lpstr>Bayes’ theorem:  Scalar illustration p(x│y)∝p(x)p(y|x) </vt:lpstr>
      <vt:lpstr>Bayes’ theorem: 2 variable example</vt:lpstr>
      <vt:lpstr>Bayes’ theorem: 2 variable example</vt:lpstr>
      <vt:lpstr>Bayes’ theorem: 2 variable example</vt:lpstr>
      <vt:lpstr>How to solve Bayes’ theorem?</vt:lpstr>
      <vt:lpstr>Non-parametric approaches</vt:lpstr>
      <vt:lpstr>MCMC</vt:lpstr>
      <vt:lpstr>MCMC</vt:lpstr>
      <vt:lpstr>The Particle filter</vt:lpstr>
      <vt:lpstr>Application of Bayes’ to large problems</vt:lpstr>
      <vt:lpstr>Parametric approaches - Gaussian assumption</vt:lpstr>
      <vt:lpstr>Gaussian assumption</vt:lpstr>
      <vt:lpstr>Bayes’ theorem scalar Gaussian illustration</vt:lpstr>
      <vt:lpstr>PowerPoint Presentation</vt:lpstr>
      <vt:lpstr>Analytical solution – the Kalman equations</vt:lpstr>
      <vt:lpstr>Variational and Ensemble Kalman Filter techniques</vt:lpstr>
      <vt:lpstr>Variational (Var) DA</vt:lpstr>
      <vt:lpstr>Variational DA</vt:lpstr>
      <vt:lpstr>The assimilation window (4DVar)</vt:lpstr>
      <vt:lpstr>4DVar</vt:lpstr>
      <vt:lpstr>An alternative approach </vt:lpstr>
      <vt:lpstr>The ensemble Kalman filter (EnKF)</vt:lpstr>
      <vt:lpstr>The ensemble Kalman filter (EnKF)</vt:lpstr>
      <vt:lpstr>EnKF – the update step for the covariance</vt:lpstr>
      <vt:lpstr>EnKF and Sample errors</vt:lpstr>
      <vt:lpstr>EnKF and Sample errors</vt:lpstr>
      <vt:lpstr>PowerPoint Presentation</vt:lpstr>
      <vt:lpstr>Summary</vt:lpstr>
      <vt:lpstr>A note on parameter estimation</vt:lpstr>
      <vt:lpstr>DA software</vt:lpstr>
      <vt:lpstr>Schematic comparison of techniques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Fowler</dc:creator>
  <cp:lastModifiedBy>Alison Fowler</cp:lastModifiedBy>
  <cp:revision>23</cp:revision>
  <dcterms:created xsi:type="dcterms:W3CDTF">2025-03-10T11:33:25Z</dcterms:created>
  <dcterms:modified xsi:type="dcterms:W3CDTF">2025-06-05T09:41:40Z</dcterms:modified>
</cp:coreProperties>
</file>